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0"/>
  </p:notesMasterIdLst>
  <p:sldIdLst>
    <p:sldId id="256" r:id="rId5"/>
    <p:sldId id="439" r:id="rId6"/>
    <p:sldId id="466" r:id="rId7"/>
    <p:sldId id="441" r:id="rId8"/>
    <p:sldId id="467" r:id="rId9"/>
    <p:sldId id="333" r:id="rId10"/>
    <p:sldId id="469" r:id="rId11"/>
    <p:sldId id="440" r:id="rId12"/>
    <p:sldId id="258" r:id="rId13"/>
    <p:sldId id="442" r:id="rId14"/>
    <p:sldId id="259" r:id="rId15"/>
    <p:sldId id="369" r:id="rId16"/>
    <p:sldId id="370" r:id="rId17"/>
    <p:sldId id="371" r:id="rId18"/>
    <p:sldId id="491" r:id="rId19"/>
    <p:sldId id="372" r:id="rId20"/>
    <p:sldId id="490" r:id="rId21"/>
    <p:sldId id="444" r:id="rId22"/>
    <p:sldId id="338" r:id="rId23"/>
    <p:sldId id="445" r:id="rId24"/>
    <p:sldId id="341" r:id="rId25"/>
    <p:sldId id="472" r:id="rId26"/>
    <p:sldId id="443" r:id="rId27"/>
    <p:sldId id="400" r:id="rId28"/>
    <p:sldId id="267" r:id="rId29"/>
    <p:sldId id="492" r:id="rId30"/>
    <p:sldId id="463" r:id="rId31"/>
    <p:sldId id="493" r:id="rId32"/>
    <p:sldId id="453" r:id="rId33"/>
    <p:sldId id="397" r:id="rId34"/>
    <p:sldId id="474" r:id="rId35"/>
    <p:sldId id="363" r:id="rId36"/>
    <p:sldId id="364" r:id="rId37"/>
    <p:sldId id="366" r:id="rId38"/>
    <p:sldId id="391" r:id="rId39"/>
    <p:sldId id="339" r:id="rId40"/>
    <p:sldId id="374" r:id="rId41"/>
    <p:sldId id="379" r:id="rId42"/>
    <p:sldId id="429" r:id="rId43"/>
    <p:sldId id="430" r:id="rId44"/>
    <p:sldId id="475" r:id="rId45"/>
    <p:sldId id="411" r:id="rId46"/>
    <p:sldId id="376" r:id="rId47"/>
    <p:sldId id="399" r:id="rId48"/>
    <p:sldId id="437" r:id="rId49"/>
    <p:sldId id="478" r:id="rId50"/>
    <p:sldId id="470" r:id="rId51"/>
    <p:sldId id="481" r:id="rId52"/>
    <p:sldId id="476" r:id="rId53"/>
    <p:sldId id="479" r:id="rId54"/>
    <p:sldId id="482" r:id="rId55"/>
    <p:sldId id="485" r:id="rId56"/>
    <p:sldId id="494" r:id="rId57"/>
    <p:sldId id="486" r:id="rId58"/>
    <p:sldId id="495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80ED07-D30C-08D3-30AD-6318D704637E}" name=" " initials="" userId="76d1ad78b1b24cd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807" autoAdjust="0"/>
  </p:normalViewPr>
  <p:slideViewPr>
    <p:cSldViewPr snapToGrid="0">
      <p:cViewPr varScale="1">
        <p:scale>
          <a:sx n="110" d="100"/>
          <a:sy n="110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C7307-9568-4C67-8A75-CD89B7DC28D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8EC23-E9FC-4B60-BAFA-8FEAD66CAA2D}">
      <dgm:prSet/>
      <dgm:spPr/>
      <dgm:t>
        <a:bodyPr/>
        <a:lstStyle/>
        <a:p>
          <a:r>
            <a:rPr lang="en-US"/>
            <a:t>Very little/nothing is produced in modern household</a:t>
          </a:r>
        </a:p>
      </dgm:t>
    </dgm:pt>
    <dgm:pt modelId="{E6109C79-3F63-48B0-A852-DFEE8A8F3529}" type="parTrans" cxnId="{5378FF56-A700-4EEA-92A1-F1F7979BC324}">
      <dgm:prSet/>
      <dgm:spPr/>
      <dgm:t>
        <a:bodyPr/>
        <a:lstStyle/>
        <a:p>
          <a:endParaRPr lang="en-US"/>
        </a:p>
      </dgm:t>
    </dgm:pt>
    <dgm:pt modelId="{262B11E5-A097-44B1-9D80-5821040D3022}" type="sibTrans" cxnId="{5378FF56-A700-4EEA-92A1-F1F7979BC324}">
      <dgm:prSet/>
      <dgm:spPr/>
      <dgm:t>
        <a:bodyPr/>
        <a:lstStyle/>
        <a:p>
          <a:endParaRPr lang="en-US"/>
        </a:p>
      </dgm:t>
    </dgm:pt>
    <dgm:pt modelId="{385EABE7-568E-44F2-8D5B-55185963F4BA}">
      <dgm:prSet/>
      <dgm:spPr/>
      <dgm:t>
        <a:bodyPr/>
        <a:lstStyle/>
        <a:p>
          <a:r>
            <a:rPr lang="en-US" dirty="0"/>
            <a:t>The once-essential child has become an expensive luxury </a:t>
          </a:r>
        </a:p>
      </dgm:t>
    </dgm:pt>
    <dgm:pt modelId="{A9D812E4-3D6A-4AD9-8A54-D2F876BF2E72}" type="parTrans" cxnId="{3DFB6600-1A9B-4F75-B237-188ADCD2F3CD}">
      <dgm:prSet/>
      <dgm:spPr/>
      <dgm:t>
        <a:bodyPr/>
        <a:lstStyle/>
        <a:p>
          <a:endParaRPr lang="en-US"/>
        </a:p>
      </dgm:t>
    </dgm:pt>
    <dgm:pt modelId="{055FDBFD-14EF-4058-BC66-7881B6DFA6A4}" type="sibTrans" cxnId="{3DFB6600-1A9B-4F75-B237-188ADCD2F3CD}">
      <dgm:prSet/>
      <dgm:spPr/>
      <dgm:t>
        <a:bodyPr/>
        <a:lstStyle/>
        <a:p>
          <a:endParaRPr lang="en-US"/>
        </a:p>
      </dgm:t>
    </dgm:pt>
    <dgm:pt modelId="{EF0B542E-CB65-49CA-B893-47F70986D2E5}">
      <dgm:prSet/>
      <dgm:spPr/>
      <dgm:t>
        <a:bodyPr/>
        <a:lstStyle/>
        <a:p>
          <a:r>
            <a:rPr lang="en-US"/>
            <a:t>Women no longer dependent on men</a:t>
          </a:r>
        </a:p>
      </dgm:t>
    </dgm:pt>
    <dgm:pt modelId="{2F03621E-062A-46D6-9BF6-A02506C41ACF}" type="parTrans" cxnId="{A5C2BEFB-F4FB-46E6-8DE0-B4C19398FBB0}">
      <dgm:prSet/>
      <dgm:spPr/>
      <dgm:t>
        <a:bodyPr/>
        <a:lstStyle/>
        <a:p>
          <a:endParaRPr lang="en-US"/>
        </a:p>
      </dgm:t>
    </dgm:pt>
    <dgm:pt modelId="{76F1F6BB-7105-4FD9-A0EB-BA637DE0DC4D}" type="sibTrans" cxnId="{A5C2BEFB-F4FB-46E6-8DE0-B4C19398FBB0}">
      <dgm:prSet/>
      <dgm:spPr/>
      <dgm:t>
        <a:bodyPr/>
        <a:lstStyle/>
        <a:p>
          <a:endParaRPr lang="en-US"/>
        </a:p>
      </dgm:t>
    </dgm:pt>
    <dgm:pt modelId="{4ACF7F30-FA78-4918-BDDE-D0CD43F17F62}">
      <dgm:prSet/>
      <dgm:spPr/>
      <dgm:t>
        <a:bodyPr/>
        <a:lstStyle/>
        <a:p>
          <a:r>
            <a:rPr lang="en-US"/>
            <a:t>Marriage also becomes a luxury. Nature of marriage contract changes </a:t>
          </a:r>
        </a:p>
      </dgm:t>
    </dgm:pt>
    <dgm:pt modelId="{8F5040E0-61C3-4E76-A5AA-766D86AF4AF3}" type="parTrans" cxnId="{4D65CEB3-9A9F-4D6D-A7E4-A5E07B237BB4}">
      <dgm:prSet/>
      <dgm:spPr/>
      <dgm:t>
        <a:bodyPr/>
        <a:lstStyle/>
        <a:p>
          <a:endParaRPr lang="en-US"/>
        </a:p>
      </dgm:t>
    </dgm:pt>
    <dgm:pt modelId="{B6ABDACB-430C-495A-87D2-7419F5C3E4B7}" type="sibTrans" cxnId="{4D65CEB3-9A9F-4D6D-A7E4-A5E07B237BB4}">
      <dgm:prSet/>
      <dgm:spPr/>
      <dgm:t>
        <a:bodyPr/>
        <a:lstStyle/>
        <a:p>
          <a:endParaRPr lang="en-US"/>
        </a:p>
      </dgm:t>
    </dgm:pt>
    <dgm:pt modelId="{9783728C-E05B-4F13-A8B2-2868070DD02C}">
      <dgm:prSet/>
      <dgm:spPr/>
      <dgm:t>
        <a:bodyPr/>
        <a:lstStyle/>
        <a:p>
          <a:r>
            <a:rPr lang="en-US" dirty="0"/>
            <a:t>Traditional sexual morality – including restrictions on same-sex relationships – becomes viewed as old-fashioned and ridiculous </a:t>
          </a:r>
        </a:p>
      </dgm:t>
    </dgm:pt>
    <dgm:pt modelId="{2F754ACB-E3F1-499A-BE2F-4DB47197D9E0}" type="parTrans" cxnId="{2BBE31B6-C2BA-4FA7-827F-29FAF3925096}">
      <dgm:prSet/>
      <dgm:spPr/>
      <dgm:t>
        <a:bodyPr/>
        <a:lstStyle/>
        <a:p>
          <a:endParaRPr lang="en-US"/>
        </a:p>
      </dgm:t>
    </dgm:pt>
    <dgm:pt modelId="{7A555197-DFCF-4E2B-A3D3-C60BCA09DA73}" type="sibTrans" cxnId="{2BBE31B6-C2BA-4FA7-827F-29FAF3925096}">
      <dgm:prSet/>
      <dgm:spPr/>
      <dgm:t>
        <a:bodyPr/>
        <a:lstStyle/>
        <a:p>
          <a:endParaRPr lang="en-US"/>
        </a:p>
      </dgm:t>
    </dgm:pt>
    <dgm:pt modelId="{DF052E04-CE86-4122-A031-03F695CC9602}">
      <dgm:prSet/>
      <dgm:spPr/>
      <dgm:t>
        <a:bodyPr/>
        <a:lstStyle/>
        <a:p>
          <a:r>
            <a:rPr lang="en-US"/>
            <a:t>Understanding of gender become fluid</a:t>
          </a:r>
        </a:p>
      </dgm:t>
    </dgm:pt>
    <dgm:pt modelId="{46A39651-09EA-4609-8FCE-52412D16C394}" type="parTrans" cxnId="{683F1EE0-C131-4DC2-B54E-320F2F3EC272}">
      <dgm:prSet/>
      <dgm:spPr/>
      <dgm:t>
        <a:bodyPr/>
        <a:lstStyle/>
        <a:p>
          <a:endParaRPr lang="en-US"/>
        </a:p>
      </dgm:t>
    </dgm:pt>
    <dgm:pt modelId="{64144E92-28CA-4009-9137-5EF8682B641B}" type="sibTrans" cxnId="{683F1EE0-C131-4DC2-B54E-320F2F3EC272}">
      <dgm:prSet/>
      <dgm:spPr/>
      <dgm:t>
        <a:bodyPr/>
        <a:lstStyle/>
        <a:p>
          <a:endParaRPr lang="en-US"/>
        </a:p>
      </dgm:t>
    </dgm:pt>
    <dgm:pt modelId="{9A439E5E-B923-4497-9455-FF0520BA1349}" type="pres">
      <dgm:prSet presAssocID="{B95C7307-9568-4C67-8A75-CD89B7DC28D1}" presName="vert0" presStyleCnt="0">
        <dgm:presLayoutVars>
          <dgm:dir/>
          <dgm:animOne val="branch"/>
          <dgm:animLvl val="lvl"/>
        </dgm:presLayoutVars>
      </dgm:prSet>
      <dgm:spPr/>
    </dgm:pt>
    <dgm:pt modelId="{E9C2280C-7A20-42F0-BDF4-9E612C49825D}" type="pres">
      <dgm:prSet presAssocID="{D038EC23-E9FC-4B60-BAFA-8FEAD66CAA2D}" presName="thickLine" presStyleLbl="alignNode1" presStyleIdx="0" presStyleCnt="6"/>
      <dgm:spPr/>
    </dgm:pt>
    <dgm:pt modelId="{1935D0D7-2DAB-4EC9-9162-F0B299269B4C}" type="pres">
      <dgm:prSet presAssocID="{D038EC23-E9FC-4B60-BAFA-8FEAD66CAA2D}" presName="horz1" presStyleCnt="0"/>
      <dgm:spPr/>
    </dgm:pt>
    <dgm:pt modelId="{228B125E-5430-4FA8-B63D-B204EC27DAAF}" type="pres">
      <dgm:prSet presAssocID="{D038EC23-E9FC-4B60-BAFA-8FEAD66CAA2D}" presName="tx1" presStyleLbl="revTx" presStyleIdx="0" presStyleCnt="6"/>
      <dgm:spPr/>
    </dgm:pt>
    <dgm:pt modelId="{4C7A0C96-D264-424C-9030-82294B0A65E3}" type="pres">
      <dgm:prSet presAssocID="{D038EC23-E9FC-4B60-BAFA-8FEAD66CAA2D}" presName="vert1" presStyleCnt="0"/>
      <dgm:spPr/>
    </dgm:pt>
    <dgm:pt modelId="{E32087FB-B000-43FA-8642-0BC79256D1A0}" type="pres">
      <dgm:prSet presAssocID="{385EABE7-568E-44F2-8D5B-55185963F4BA}" presName="thickLine" presStyleLbl="alignNode1" presStyleIdx="1" presStyleCnt="6"/>
      <dgm:spPr/>
    </dgm:pt>
    <dgm:pt modelId="{D9FE9A53-9737-4808-90DB-29A7D4A63C04}" type="pres">
      <dgm:prSet presAssocID="{385EABE7-568E-44F2-8D5B-55185963F4BA}" presName="horz1" presStyleCnt="0"/>
      <dgm:spPr/>
    </dgm:pt>
    <dgm:pt modelId="{CAB75225-D29D-422E-BBEE-BC673D4DA35D}" type="pres">
      <dgm:prSet presAssocID="{385EABE7-568E-44F2-8D5B-55185963F4BA}" presName="tx1" presStyleLbl="revTx" presStyleIdx="1" presStyleCnt="6"/>
      <dgm:spPr/>
    </dgm:pt>
    <dgm:pt modelId="{7E5F2F30-C75A-4EDF-97EC-B37D2F5C344E}" type="pres">
      <dgm:prSet presAssocID="{385EABE7-568E-44F2-8D5B-55185963F4BA}" presName="vert1" presStyleCnt="0"/>
      <dgm:spPr/>
    </dgm:pt>
    <dgm:pt modelId="{27E82BFB-D37B-415F-BAE8-45D3CEBAC503}" type="pres">
      <dgm:prSet presAssocID="{EF0B542E-CB65-49CA-B893-47F70986D2E5}" presName="thickLine" presStyleLbl="alignNode1" presStyleIdx="2" presStyleCnt="6"/>
      <dgm:spPr/>
    </dgm:pt>
    <dgm:pt modelId="{DFBA6906-FDA3-4F56-8669-4C3C9BE1B942}" type="pres">
      <dgm:prSet presAssocID="{EF0B542E-CB65-49CA-B893-47F70986D2E5}" presName="horz1" presStyleCnt="0"/>
      <dgm:spPr/>
    </dgm:pt>
    <dgm:pt modelId="{D50175B3-7560-4A42-AD71-F25D89644E95}" type="pres">
      <dgm:prSet presAssocID="{EF0B542E-CB65-49CA-B893-47F70986D2E5}" presName="tx1" presStyleLbl="revTx" presStyleIdx="2" presStyleCnt="6"/>
      <dgm:spPr/>
    </dgm:pt>
    <dgm:pt modelId="{29CFCA06-09F3-4C62-B80A-57BBBDCA535C}" type="pres">
      <dgm:prSet presAssocID="{EF0B542E-CB65-49CA-B893-47F70986D2E5}" presName="vert1" presStyleCnt="0"/>
      <dgm:spPr/>
    </dgm:pt>
    <dgm:pt modelId="{104FF0AE-E29B-4DCA-8256-C6CEB05F1739}" type="pres">
      <dgm:prSet presAssocID="{4ACF7F30-FA78-4918-BDDE-D0CD43F17F62}" presName="thickLine" presStyleLbl="alignNode1" presStyleIdx="3" presStyleCnt="6"/>
      <dgm:spPr/>
    </dgm:pt>
    <dgm:pt modelId="{300C86E8-A2D1-4878-97B4-48A683270C03}" type="pres">
      <dgm:prSet presAssocID="{4ACF7F30-FA78-4918-BDDE-D0CD43F17F62}" presName="horz1" presStyleCnt="0"/>
      <dgm:spPr/>
    </dgm:pt>
    <dgm:pt modelId="{ED13967E-FD04-4468-B28F-1170801B3035}" type="pres">
      <dgm:prSet presAssocID="{4ACF7F30-FA78-4918-BDDE-D0CD43F17F62}" presName="tx1" presStyleLbl="revTx" presStyleIdx="3" presStyleCnt="6"/>
      <dgm:spPr/>
    </dgm:pt>
    <dgm:pt modelId="{2D83B552-B11F-45EC-9F4A-546D5112A026}" type="pres">
      <dgm:prSet presAssocID="{4ACF7F30-FA78-4918-BDDE-D0CD43F17F62}" presName="vert1" presStyleCnt="0"/>
      <dgm:spPr/>
    </dgm:pt>
    <dgm:pt modelId="{891629C2-93E0-4D0F-B19B-E606168B55A5}" type="pres">
      <dgm:prSet presAssocID="{9783728C-E05B-4F13-A8B2-2868070DD02C}" presName="thickLine" presStyleLbl="alignNode1" presStyleIdx="4" presStyleCnt="6"/>
      <dgm:spPr/>
    </dgm:pt>
    <dgm:pt modelId="{7F643837-57ED-4680-B3E8-851110AEB29D}" type="pres">
      <dgm:prSet presAssocID="{9783728C-E05B-4F13-A8B2-2868070DD02C}" presName="horz1" presStyleCnt="0"/>
      <dgm:spPr/>
    </dgm:pt>
    <dgm:pt modelId="{797FA9E7-AAE6-44A2-8B36-0E95BF688639}" type="pres">
      <dgm:prSet presAssocID="{9783728C-E05B-4F13-A8B2-2868070DD02C}" presName="tx1" presStyleLbl="revTx" presStyleIdx="4" presStyleCnt="6"/>
      <dgm:spPr/>
    </dgm:pt>
    <dgm:pt modelId="{719B38C8-4A66-476F-945D-C284E2BC4191}" type="pres">
      <dgm:prSet presAssocID="{9783728C-E05B-4F13-A8B2-2868070DD02C}" presName="vert1" presStyleCnt="0"/>
      <dgm:spPr/>
    </dgm:pt>
    <dgm:pt modelId="{12DFFF01-CA51-4A92-9FC6-8A88639AF262}" type="pres">
      <dgm:prSet presAssocID="{DF052E04-CE86-4122-A031-03F695CC9602}" presName="thickLine" presStyleLbl="alignNode1" presStyleIdx="5" presStyleCnt="6"/>
      <dgm:spPr/>
    </dgm:pt>
    <dgm:pt modelId="{626DAC4E-6F45-475C-B492-295BA5F5DB36}" type="pres">
      <dgm:prSet presAssocID="{DF052E04-CE86-4122-A031-03F695CC9602}" presName="horz1" presStyleCnt="0"/>
      <dgm:spPr/>
    </dgm:pt>
    <dgm:pt modelId="{7C13966A-FC61-4578-B9EA-A199A8A8E3CB}" type="pres">
      <dgm:prSet presAssocID="{DF052E04-CE86-4122-A031-03F695CC9602}" presName="tx1" presStyleLbl="revTx" presStyleIdx="5" presStyleCnt="6"/>
      <dgm:spPr/>
    </dgm:pt>
    <dgm:pt modelId="{F9022156-B1E3-433B-876D-CF85BF465450}" type="pres">
      <dgm:prSet presAssocID="{DF052E04-CE86-4122-A031-03F695CC9602}" presName="vert1" presStyleCnt="0"/>
      <dgm:spPr/>
    </dgm:pt>
  </dgm:ptLst>
  <dgm:cxnLst>
    <dgm:cxn modelId="{3DFB6600-1A9B-4F75-B237-188ADCD2F3CD}" srcId="{B95C7307-9568-4C67-8A75-CD89B7DC28D1}" destId="{385EABE7-568E-44F2-8D5B-55185963F4BA}" srcOrd="1" destOrd="0" parTransId="{A9D812E4-3D6A-4AD9-8A54-D2F876BF2E72}" sibTransId="{055FDBFD-14EF-4058-BC66-7881B6DFA6A4}"/>
    <dgm:cxn modelId="{BE1EF313-85C4-4705-B9AA-B189AA7A7CAD}" type="presOf" srcId="{B95C7307-9568-4C67-8A75-CD89B7DC28D1}" destId="{9A439E5E-B923-4497-9455-FF0520BA1349}" srcOrd="0" destOrd="0" presId="urn:microsoft.com/office/officeart/2008/layout/LinedList"/>
    <dgm:cxn modelId="{C472BC49-980D-4BB4-A627-709F70B698B5}" type="presOf" srcId="{D038EC23-E9FC-4B60-BAFA-8FEAD66CAA2D}" destId="{228B125E-5430-4FA8-B63D-B204EC27DAAF}" srcOrd="0" destOrd="0" presId="urn:microsoft.com/office/officeart/2008/layout/LinedList"/>
    <dgm:cxn modelId="{5378FF56-A700-4EEA-92A1-F1F7979BC324}" srcId="{B95C7307-9568-4C67-8A75-CD89B7DC28D1}" destId="{D038EC23-E9FC-4B60-BAFA-8FEAD66CAA2D}" srcOrd="0" destOrd="0" parTransId="{E6109C79-3F63-48B0-A852-DFEE8A8F3529}" sibTransId="{262B11E5-A097-44B1-9D80-5821040D3022}"/>
    <dgm:cxn modelId="{BA01AB94-5ECD-4593-A126-265839461E0B}" type="presOf" srcId="{385EABE7-568E-44F2-8D5B-55185963F4BA}" destId="{CAB75225-D29D-422E-BBEE-BC673D4DA35D}" srcOrd="0" destOrd="0" presId="urn:microsoft.com/office/officeart/2008/layout/LinedList"/>
    <dgm:cxn modelId="{BA81049D-9A4C-42ED-B4A2-BB11C287F723}" type="presOf" srcId="{4ACF7F30-FA78-4918-BDDE-D0CD43F17F62}" destId="{ED13967E-FD04-4468-B28F-1170801B3035}" srcOrd="0" destOrd="0" presId="urn:microsoft.com/office/officeart/2008/layout/LinedList"/>
    <dgm:cxn modelId="{4D65CEB3-9A9F-4D6D-A7E4-A5E07B237BB4}" srcId="{B95C7307-9568-4C67-8A75-CD89B7DC28D1}" destId="{4ACF7F30-FA78-4918-BDDE-D0CD43F17F62}" srcOrd="3" destOrd="0" parTransId="{8F5040E0-61C3-4E76-A5AA-766D86AF4AF3}" sibTransId="{B6ABDACB-430C-495A-87D2-7419F5C3E4B7}"/>
    <dgm:cxn modelId="{2BBE31B6-C2BA-4FA7-827F-29FAF3925096}" srcId="{B95C7307-9568-4C67-8A75-CD89B7DC28D1}" destId="{9783728C-E05B-4F13-A8B2-2868070DD02C}" srcOrd="4" destOrd="0" parTransId="{2F754ACB-E3F1-499A-BE2F-4DB47197D9E0}" sibTransId="{7A555197-DFCF-4E2B-A3D3-C60BCA09DA73}"/>
    <dgm:cxn modelId="{27D356BE-C1D3-450D-9AE6-E1D6743CD516}" type="presOf" srcId="{DF052E04-CE86-4122-A031-03F695CC9602}" destId="{7C13966A-FC61-4578-B9EA-A199A8A8E3CB}" srcOrd="0" destOrd="0" presId="urn:microsoft.com/office/officeart/2008/layout/LinedList"/>
    <dgm:cxn modelId="{0956ACD7-12AD-4857-9AC7-BC18BD2D7274}" type="presOf" srcId="{9783728C-E05B-4F13-A8B2-2868070DD02C}" destId="{797FA9E7-AAE6-44A2-8B36-0E95BF688639}" srcOrd="0" destOrd="0" presId="urn:microsoft.com/office/officeart/2008/layout/LinedList"/>
    <dgm:cxn modelId="{99E480DD-D32C-438A-AE3B-E14666574AD5}" type="presOf" srcId="{EF0B542E-CB65-49CA-B893-47F70986D2E5}" destId="{D50175B3-7560-4A42-AD71-F25D89644E95}" srcOrd="0" destOrd="0" presId="urn:microsoft.com/office/officeart/2008/layout/LinedList"/>
    <dgm:cxn modelId="{683F1EE0-C131-4DC2-B54E-320F2F3EC272}" srcId="{B95C7307-9568-4C67-8A75-CD89B7DC28D1}" destId="{DF052E04-CE86-4122-A031-03F695CC9602}" srcOrd="5" destOrd="0" parTransId="{46A39651-09EA-4609-8FCE-52412D16C394}" sibTransId="{64144E92-28CA-4009-9137-5EF8682B641B}"/>
    <dgm:cxn modelId="{A5C2BEFB-F4FB-46E6-8DE0-B4C19398FBB0}" srcId="{B95C7307-9568-4C67-8A75-CD89B7DC28D1}" destId="{EF0B542E-CB65-49CA-B893-47F70986D2E5}" srcOrd="2" destOrd="0" parTransId="{2F03621E-062A-46D6-9BF6-A02506C41ACF}" sibTransId="{76F1F6BB-7105-4FD9-A0EB-BA637DE0DC4D}"/>
    <dgm:cxn modelId="{FD3D34F0-7F48-4ED6-8F2E-490DC2A1BA5C}" type="presParOf" srcId="{9A439E5E-B923-4497-9455-FF0520BA1349}" destId="{E9C2280C-7A20-42F0-BDF4-9E612C49825D}" srcOrd="0" destOrd="0" presId="urn:microsoft.com/office/officeart/2008/layout/LinedList"/>
    <dgm:cxn modelId="{85819C19-7275-491C-BCFF-4B70DD886840}" type="presParOf" srcId="{9A439E5E-B923-4497-9455-FF0520BA1349}" destId="{1935D0D7-2DAB-4EC9-9162-F0B299269B4C}" srcOrd="1" destOrd="0" presId="urn:microsoft.com/office/officeart/2008/layout/LinedList"/>
    <dgm:cxn modelId="{63F22D52-3AE1-478D-B302-2C587BFF43FD}" type="presParOf" srcId="{1935D0D7-2DAB-4EC9-9162-F0B299269B4C}" destId="{228B125E-5430-4FA8-B63D-B204EC27DAAF}" srcOrd="0" destOrd="0" presId="urn:microsoft.com/office/officeart/2008/layout/LinedList"/>
    <dgm:cxn modelId="{FD795120-8E4D-4A42-B126-84138E660506}" type="presParOf" srcId="{1935D0D7-2DAB-4EC9-9162-F0B299269B4C}" destId="{4C7A0C96-D264-424C-9030-82294B0A65E3}" srcOrd="1" destOrd="0" presId="urn:microsoft.com/office/officeart/2008/layout/LinedList"/>
    <dgm:cxn modelId="{5F40F411-F35B-4BB1-8F48-C4BD818CC2B3}" type="presParOf" srcId="{9A439E5E-B923-4497-9455-FF0520BA1349}" destId="{E32087FB-B000-43FA-8642-0BC79256D1A0}" srcOrd="2" destOrd="0" presId="urn:microsoft.com/office/officeart/2008/layout/LinedList"/>
    <dgm:cxn modelId="{54A43614-798C-4072-9C6F-330860AC169C}" type="presParOf" srcId="{9A439E5E-B923-4497-9455-FF0520BA1349}" destId="{D9FE9A53-9737-4808-90DB-29A7D4A63C04}" srcOrd="3" destOrd="0" presId="urn:microsoft.com/office/officeart/2008/layout/LinedList"/>
    <dgm:cxn modelId="{67AA6879-3D65-4607-9B16-B2B5D8B828EC}" type="presParOf" srcId="{D9FE9A53-9737-4808-90DB-29A7D4A63C04}" destId="{CAB75225-D29D-422E-BBEE-BC673D4DA35D}" srcOrd="0" destOrd="0" presId="urn:microsoft.com/office/officeart/2008/layout/LinedList"/>
    <dgm:cxn modelId="{D2676169-E1AB-4DDC-BE66-FAB82ADB32AE}" type="presParOf" srcId="{D9FE9A53-9737-4808-90DB-29A7D4A63C04}" destId="{7E5F2F30-C75A-4EDF-97EC-B37D2F5C344E}" srcOrd="1" destOrd="0" presId="urn:microsoft.com/office/officeart/2008/layout/LinedList"/>
    <dgm:cxn modelId="{6B6C9A2F-05CB-4475-A96F-BFE024EE8A7F}" type="presParOf" srcId="{9A439E5E-B923-4497-9455-FF0520BA1349}" destId="{27E82BFB-D37B-415F-BAE8-45D3CEBAC503}" srcOrd="4" destOrd="0" presId="urn:microsoft.com/office/officeart/2008/layout/LinedList"/>
    <dgm:cxn modelId="{88C7AD4A-F0B5-4B99-80F3-AE3C35EEA68A}" type="presParOf" srcId="{9A439E5E-B923-4497-9455-FF0520BA1349}" destId="{DFBA6906-FDA3-4F56-8669-4C3C9BE1B942}" srcOrd="5" destOrd="0" presId="urn:microsoft.com/office/officeart/2008/layout/LinedList"/>
    <dgm:cxn modelId="{A43BECBA-DFD5-4709-8E87-ED457F6970B2}" type="presParOf" srcId="{DFBA6906-FDA3-4F56-8669-4C3C9BE1B942}" destId="{D50175B3-7560-4A42-AD71-F25D89644E95}" srcOrd="0" destOrd="0" presId="urn:microsoft.com/office/officeart/2008/layout/LinedList"/>
    <dgm:cxn modelId="{749AAC1A-E31A-4A1D-B388-35BE72A40C03}" type="presParOf" srcId="{DFBA6906-FDA3-4F56-8669-4C3C9BE1B942}" destId="{29CFCA06-09F3-4C62-B80A-57BBBDCA535C}" srcOrd="1" destOrd="0" presId="urn:microsoft.com/office/officeart/2008/layout/LinedList"/>
    <dgm:cxn modelId="{DC7D31C1-9449-467A-AD8C-582D677C9351}" type="presParOf" srcId="{9A439E5E-B923-4497-9455-FF0520BA1349}" destId="{104FF0AE-E29B-4DCA-8256-C6CEB05F1739}" srcOrd="6" destOrd="0" presId="urn:microsoft.com/office/officeart/2008/layout/LinedList"/>
    <dgm:cxn modelId="{850432B8-9FFE-49D5-9CC9-1C090398424C}" type="presParOf" srcId="{9A439E5E-B923-4497-9455-FF0520BA1349}" destId="{300C86E8-A2D1-4878-97B4-48A683270C03}" srcOrd="7" destOrd="0" presId="urn:microsoft.com/office/officeart/2008/layout/LinedList"/>
    <dgm:cxn modelId="{2A17766A-D037-4581-A8F5-4EE2DD116E3B}" type="presParOf" srcId="{300C86E8-A2D1-4878-97B4-48A683270C03}" destId="{ED13967E-FD04-4468-B28F-1170801B3035}" srcOrd="0" destOrd="0" presId="urn:microsoft.com/office/officeart/2008/layout/LinedList"/>
    <dgm:cxn modelId="{C64CB820-2A9B-495A-8A55-44F87355D949}" type="presParOf" srcId="{300C86E8-A2D1-4878-97B4-48A683270C03}" destId="{2D83B552-B11F-45EC-9F4A-546D5112A026}" srcOrd="1" destOrd="0" presId="urn:microsoft.com/office/officeart/2008/layout/LinedList"/>
    <dgm:cxn modelId="{74553419-7435-4380-8799-53AE192675B7}" type="presParOf" srcId="{9A439E5E-B923-4497-9455-FF0520BA1349}" destId="{891629C2-93E0-4D0F-B19B-E606168B55A5}" srcOrd="8" destOrd="0" presId="urn:microsoft.com/office/officeart/2008/layout/LinedList"/>
    <dgm:cxn modelId="{AD45E4D3-B5DF-48DD-B3DE-0177FE9885B8}" type="presParOf" srcId="{9A439E5E-B923-4497-9455-FF0520BA1349}" destId="{7F643837-57ED-4680-B3E8-851110AEB29D}" srcOrd="9" destOrd="0" presId="urn:microsoft.com/office/officeart/2008/layout/LinedList"/>
    <dgm:cxn modelId="{E629B8B2-8779-4621-A11A-CF1098EE0BE8}" type="presParOf" srcId="{7F643837-57ED-4680-B3E8-851110AEB29D}" destId="{797FA9E7-AAE6-44A2-8B36-0E95BF688639}" srcOrd="0" destOrd="0" presId="urn:microsoft.com/office/officeart/2008/layout/LinedList"/>
    <dgm:cxn modelId="{8E9B7E53-D275-4041-B340-1927DFCEE058}" type="presParOf" srcId="{7F643837-57ED-4680-B3E8-851110AEB29D}" destId="{719B38C8-4A66-476F-945D-C284E2BC4191}" srcOrd="1" destOrd="0" presId="urn:microsoft.com/office/officeart/2008/layout/LinedList"/>
    <dgm:cxn modelId="{976AD12E-A254-4787-A973-962794F71468}" type="presParOf" srcId="{9A439E5E-B923-4497-9455-FF0520BA1349}" destId="{12DFFF01-CA51-4A92-9FC6-8A88639AF262}" srcOrd="10" destOrd="0" presId="urn:microsoft.com/office/officeart/2008/layout/LinedList"/>
    <dgm:cxn modelId="{7502D3E2-D45D-4E91-92FD-CC6D58BCC414}" type="presParOf" srcId="{9A439E5E-B923-4497-9455-FF0520BA1349}" destId="{626DAC4E-6F45-475C-B492-295BA5F5DB36}" srcOrd="11" destOrd="0" presId="urn:microsoft.com/office/officeart/2008/layout/LinedList"/>
    <dgm:cxn modelId="{D33190A9-BFCE-48FC-B3B2-1D660D25FD41}" type="presParOf" srcId="{626DAC4E-6F45-475C-B492-295BA5F5DB36}" destId="{7C13966A-FC61-4578-B9EA-A199A8A8E3CB}" srcOrd="0" destOrd="0" presId="urn:microsoft.com/office/officeart/2008/layout/LinedList"/>
    <dgm:cxn modelId="{8C38C74C-EA48-41CA-854F-D5CB276D73E7}" type="presParOf" srcId="{626DAC4E-6F45-475C-B492-295BA5F5DB36}" destId="{F9022156-B1E3-433B-876D-CF85BF4654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1A8B8-A53D-4804-BCC1-C5881E4E12B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FB6D218-8870-4B53-BF02-3A7369443A9F}">
      <dgm:prSet/>
      <dgm:spPr/>
      <dgm:t>
        <a:bodyPr/>
        <a:lstStyle/>
        <a:p>
          <a:r>
            <a:rPr lang="en-US"/>
            <a:t>Sleep</a:t>
          </a:r>
        </a:p>
      </dgm:t>
    </dgm:pt>
    <dgm:pt modelId="{A88175EB-494F-4F4D-93B5-3DB6CE2432D1}" type="parTrans" cxnId="{33958C22-EFC9-4B5A-A904-13A04C2D144A}">
      <dgm:prSet/>
      <dgm:spPr/>
      <dgm:t>
        <a:bodyPr/>
        <a:lstStyle/>
        <a:p>
          <a:endParaRPr lang="en-US"/>
        </a:p>
      </dgm:t>
    </dgm:pt>
    <dgm:pt modelId="{811C0E7E-21A3-430A-8B25-757184CC8467}" type="sibTrans" cxnId="{33958C22-EFC9-4B5A-A904-13A04C2D144A}">
      <dgm:prSet/>
      <dgm:spPr/>
      <dgm:t>
        <a:bodyPr/>
        <a:lstStyle/>
        <a:p>
          <a:endParaRPr lang="en-US"/>
        </a:p>
      </dgm:t>
    </dgm:pt>
    <dgm:pt modelId="{16AD1497-9EA8-4784-A1DF-B55044F4E4E2}">
      <dgm:prSet/>
      <dgm:spPr/>
      <dgm:t>
        <a:bodyPr/>
        <a:lstStyle/>
        <a:p>
          <a:r>
            <a:rPr lang="en-US"/>
            <a:t>Breastfeed</a:t>
          </a:r>
        </a:p>
      </dgm:t>
    </dgm:pt>
    <dgm:pt modelId="{095F9FE9-5FDD-4E1B-B5FD-8AC7B9A41786}" type="parTrans" cxnId="{E95F6351-FBB2-40F5-9693-2B3454ED5017}">
      <dgm:prSet/>
      <dgm:spPr/>
      <dgm:t>
        <a:bodyPr/>
        <a:lstStyle/>
        <a:p>
          <a:endParaRPr lang="en-US"/>
        </a:p>
      </dgm:t>
    </dgm:pt>
    <dgm:pt modelId="{A5B779E6-27B0-409A-8965-595EDC2705AD}" type="sibTrans" cxnId="{E95F6351-FBB2-40F5-9693-2B3454ED5017}">
      <dgm:prSet/>
      <dgm:spPr/>
      <dgm:t>
        <a:bodyPr/>
        <a:lstStyle/>
        <a:p>
          <a:endParaRPr lang="en-US"/>
        </a:p>
      </dgm:t>
    </dgm:pt>
    <dgm:pt modelId="{8BFFF7C5-DE38-49EC-987B-D753A78B3BD7}">
      <dgm:prSet/>
      <dgm:spPr/>
      <dgm:t>
        <a:bodyPr/>
        <a:lstStyle/>
        <a:p>
          <a:r>
            <a:rPr lang="en-US"/>
            <a:t>Care for children </a:t>
          </a:r>
        </a:p>
      </dgm:t>
    </dgm:pt>
    <dgm:pt modelId="{23FD0774-A485-4955-BC1B-C32C407AB97D}" type="parTrans" cxnId="{659CCE7F-7445-4E22-8ACC-5C0E770A7F76}">
      <dgm:prSet/>
      <dgm:spPr/>
      <dgm:t>
        <a:bodyPr/>
        <a:lstStyle/>
        <a:p>
          <a:endParaRPr lang="en-US"/>
        </a:p>
      </dgm:t>
    </dgm:pt>
    <dgm:pt modelId="{E06CE217-7AE9-468F-8F2B-A4DB6E4FB000}" type="sibTrans" cxnId="{659CCE7F-7445-4E22-8ACC-5C0E770A7F76}">
      <dgm:prSet/>
      <dgm:spPr/>
      <dgm:t>
        <a:bodyPr/>
        <a:lstStyle/>
        <a:p>
          <a:endParaRPr lang="en-US"/>
        </a:p>
      </dgm:t>
    </dgm:pt>
    <dgm:pt modelId="{63FB72CD-663C-41FA-B5B8-6F0040E50669}">
      <dgm:prSet/>
      <dgm:spPr/>
      <dgm:t>
        <a:bodyPr/>
        <a:lstStyle/>
        <a:p>
          <a:r>
            <a:rPr lang="en-US"/>
            <a:t>Higher cognitive functions, including creativity</a:t>
          </a:r>
        </a:p>
      </dgm:t>
    </dgm:pt>
    <dgm:pt modelId="{E96D5BA5-EA28-45A0-A7A1-B3D6244AF0A0}" type="parTrans" cxnId="{143C74FB-8006-40C3-BA7D-E41000E2F86F}">
      <dgm:prSet/>
      <dgm:spPr/>
      <dgm:t>
        <a:bodyPr/>
        <a:lstStyle/>
        <a:p>
          <a:endParaRPr lang="en-US"/>
        </a:p>
      </dgm:t>
    </dgm:pt>
    <dgm:pt modelId="{0C65E9EE-D543-4838-B7B4-09858B9DFC21}" type="sibTrans" cxnId="{143C74FB-8006-40C3-BA7D-E41000E2F86F}">
      <dgm:prSet/>
      <dgm:spPr/>
      <dgm:t>
        <a:bodyPr/>
        <a:lstStyle/>
        <a:p>
          <a:endParaRPr lang="en-US"/>
        </a:p>
      </dgm:t>
    </dgm:pt>
    <dgm:pt modelId="{5826E3B5-B445-42EB-8DCD-09B1999E4443}">
      <dgm:prSet/>
      <dgm:spPr/>
      <dgm:t>
        <a:bodyPr/>
        <a:lstStyle/>
        <a:p>
          <a:r>
            <a:rPr lang="en-US"/>
            <a:t>Spirituality </a:t>
          </a:r>
        </a:p>
      </dgm:t>
    </dgm:pt>
    <dgm:pt modelId="{47778B01-DC05-4372-98C5-5859BA51EB92}" type="parTrans" cxnId="{A94EBABF-0475-4B25-BD52-2381CDE027D1}">
      <dgm:prSet/>
      <dgm:spPr/>
      <dgm:t>
        <a:bodyPr/>
        <a:lstStyle/>
        <a:p>
          <a:endParaRPr lang="en-US"/>
        </a:p>
      </dgm:t>
    </dgm:pt>
    <dgm:pt modelId="{92DD0574-3D5A-4A8D-B999-5A1110945620}" type="sibTrans" cxnId="{A94EBABF-0475-4B25-BD52-2381CDE027D1}">
      <dgm:prSet/>
      <dgm:spPr/>
      <dgm:t>
        <a:bodyPr/>
        <a:lstStyle/>
        <a:p>
          <a:endParaRPr lang="en-US"/>
        </a:p>
      </dgm:t>
    </dgm:pt>
    <dgm:pt modelId="{2826EE9D-8DA9-4607-802F-56209F9324CF}" type="pres">
      <dgm:prSet presAssocID="{26C1A8B8-A53D-4804-BCC1-C5881E4E12B0}" presName="vert0" presStyleCnt="0">
        <dgm:presLayoutVars>
          <dgm:dir/>
          <dgm:animOne val="branch"/>
          <dgm:animLvl val="lvl"/>
        </dgm:presLayoutVars>
      </dgm:prSet>
      <dgm:spPr/>
    </dgm:pt>
    <dgm:pt modelId="{AC7224E6-34A8-48C6-A94D-3DBC6EB92C3A}" type="pres">
      <dgm:prSet presAssocID="{AFB6D218-8870-4B53-BF02-3A7369443A9F}" presName="thickLine" presStyleLbl="alignNode1" presStyleIdx="0" presStyleCnt="5"/>
      <dgm:spPr/>
    </dgm:pt>
    <dgm:pt modelId="{7100775B-1FBA-4A2F-8AB9-FDCD4EED1E40}" type="pres">
      <dgm:prSet presAssocID="{AFB6D218-8870-4B53-BF02-3A7369443A9F}" presName="horz1" presStyleCnt="0"/>
      <dgm:spPr/>
    </dgm:pt>
    <dgm:pt modelId="{169E55E6-776E-4CA2-8B1E-D04A40DFD5DE}" type="pres">
      <dgm:prSet presAssocID="{AFB6D218-8870-4B53-BF02-3A7369443A9F}" presName="tx1" presStyleLbl="revTx" presStyleIdx="0" presStyleCnt="5"/>
      <dgm:spPr/>
    </dgm:pt>
    <dgm:pt modelId="{80FFA859-8914-42B9-97B4-4D09635E7AAE}" type="pres">
      <dgm:prSet presAssocID="{AFB6D218-8870-4B53-BF02-3A7369443A9F}" presName="vert1" presStyleCnt="0"/>
      <dgm:spPr/>
    </dgm:pt>
    <dgm:pt modelId="{F352F234-F810-416E-99F4-C72163060986}" type="pres">
      <dgm:prSet presAssocID="{16AD1497-9EA8-4784-A1DF-B55044F4E4E2}" presName="thickLine" presStyleLbl="alignNode1" presStyleIdx="1" presStyleCnt="5"/>
      <dgm:spPr/>
    </dgm:pt>
    <dgm:pt modelId="{84108889-CC83-4FFA-8686-9DB3A5B92F84}" type="pres">
      <dgm:prSet presAssocID="{16AD1497-9EA8-4784-A1DF-B55044F4E4E2}" presName="horz1" presStyleCnt="0"/>
      <dgm:spPr/>
    </dgm:pt>
    <dgm:pt modelId="{277D930D-DDB1-4294-9404-16F4EA349D3F}" type="pres">
      <dgm:prSet presAssocID="{16AD1497-9EA8-4784-A1DF-B55044F4E4E2}" presName="tx1" presStyleLbl="revTx" presStyleIdx="1" presStyleCnt="5"/>
      <dgm:spPr/>
    </dgm:pt>
    <dgm:pt modelId="{C2C770D8-3DD6-4E42-9CD9-71673405B040}" type="pres">
      <dgm:prSet presAssocID="{16AD1497-9EA8-4784-A1DF-B55044F4E4E2}" presName="vert1" presStyleCnt="0"/>
      <dgm:spPr/>
    </dgm:pt>
    <dgm:pt modelId="{3DFD461B-17D0-473B-A48F-805C312A9145}" type="pres">
      <dgm:prSet presAssocID="{8BFFF7C5-DE38-49EC-987B-D753A78B3BD7}" presName="thickLine" presStyleLbl="alignNode1" presStyleIdx="2" presStyleCnt="5"/>
      <dgm:spPr/>
    </dgm:pt>
    <dgm:pt modelId="{A312ABCA-9463-4B96-B4DE-76E0718B0808}" type="pres">
      <dgm:prSet presAssocID="{8BFFF7C5-DE38-49EC-987B-D753A78B3BD7}" presName="horz1" presStyleCnt="0"/>
      <dgm:spPr/>
    </dgm:pt>
    <dgm:pt modelId="{DC88CE1D-CF92-48DD-B4E6-4FD88200D059}" type="pres">
      <dgm:prSet presAssocID="{8BFFF7C5-DE38-49EC-987B-D753A78B3BD7}" presName="tx1" presStyleLbl="revTx" presStyleIdx="2" presStyleCnt="5"/>
      <dgm:spPr/>
    </dgm:pt>
    <dgm:pt modelId="{01D8E373-2C71-431D-9481-0BA17129E249}" type="pres">
      <dgm:prSet presAssocID="{8BFFF7C5-DE38-49EC-987B-D753A78B3BD7}" presName="vert1" presStyleCnt="0"/>
      <dgm:spPr/>
    </dgm:pt>
    <dgm:pt modelId="{86E6E731-8F21-4E75-A9DF-CB8E01DD1733}" type="pres">
      <dgm:prSet presAssocID="{63FB72CD-663C-41FA-B5B8-6F0040E50669}" presName="thickLine" presStyleLbl="alignNode1" presStyleIdx="3" presStyleCnt="5"/>
      <dgm:spPr/>
    </dgm:pt>
    <dgm:pt modelId="{D26B2A40-8B71-45A1-9530-FAB9F05EE73C}" type="pres">
      <dgm:prSet presAssocID="{63FB72CD-663C-41FA-B5B8-6F0040E50669}" presName="horz1" presStyleCnt="0"/>
      <dgm:spPr/>
    </dgm:pt>
    <dgm:pt modelId="{81B12A6F-C25B-4EEA-A7B5-8BE99E8A861F}" type="pres">
      <dgm:prSet presAssocID="{63FB72CD-663C-41FA-B5B8-6F0040E50669}" presName="tx1" presStyleLbl="revTx" presStyleIdx="3" presStyleCnt="5"/>
      <dgm:spPr/>
    </dgm:pt>
    <dgm:pt modelId="{8571E112-A35E-4FFE-8E49-78D3A460F624}" type="pres">
      <dgm:prSet presAssocID="{63FB72CD-663C-41FA-B5B8-6F0040E50669}" presName="vert1" presStyleCnt="0"/>
      <dgm:spPr/>
    </dgm:pt>
    <dgm:pt modelId="{CA187DEB-1ACE-43A7-A7DA-DC6B5E28B501}" type="pres">
      <dgm:prSet presAssocID="{5826E3B5-B445-42EB-8DCD-09B1999E4443}" presName="thickLine" presStyleLbl="alignNode1" presStyleIdx="4" presStyleCnt="5"/>
      <dgm:spPr/>
    </dgm:pt>
    <dgm:pt modelId="{5E9898EA-7AAF-4397-91E6-F20C606E96EB}" type="pres">
      <dgm:prSet presAssocID="{5826E3B5-B445-42EB-8DCD-09B1999E4443}" presName="horz1" presStyleCnt="0"/>
      <dgm:spPr/>
    </dgm:pt>
    <dgm:pt modelId="{A518648B-0B73-497F-B117-3715D07F7556}" type="pres">
      <dgm:prSet presAssocID="{5826E3B5-B445-42EB-8DCD-09B1999E4443}" presName="tx1" presStyleLbl="revTx" presStyleIdx="4" presStyleCnt="5"/>
      <dgm:spPr/>
    </dgm:pt>
    <dgm:pt modelId="{3FB3EA04-45B8-4C2C-8B07-996EC65F334E}" type="pres">
      <dgm:prSet presAssocID="{5826E3B5-B445-42EB-8DCD-09B1999E4443}" presName="vert1" presStyleCnt="0"/>
      <dgm:spPr/>
    </dgm:pt>
  </dgm:ptLst>
  <dgm:cxnLst>
    <dgm:cxn modelId="{16E8771F-ACEA-483B-8C04-413010F099B6}" type="presOf" srcId="{5826E3B5-B445-42EB-8DCD-09B1999E4443}" destId="{A518648B-0B73-497F-B117-3715D07F7556}" srcOrd="0" destOrd="0" presId="urn:microsoft.com/office/officeart/2008/layout/LinedList"/>
    <dgm:cxn modelId="{33958C22-EFC9-4B5A-A904-13A04C2D144A}" srcId="{26C1A8B8-A53D-4804-BCC1-C5881E4E12B0}" destId="{AFB6D218-8870-4B53-BF02-3A7369443A9F}" srcOrd="0" destOrd="0" parTransId="{A88175EB-494F-4F4D-93B5-3DB6CE2432D1}" sibTransId="{811C0E7E-21A3-430A-8B25-757184CC8467}"/>
    <dgm:cxn modelId="{7E310345-86C3-4832-8C8A-7825F309D4B7}" type="presOf" srcId="{8BFFF7C5-DE38-49EC-987B-D753A78B3BD7}" destId="{DC88CE1D-CF92-48DD-B4E6-4FD88200D059}" srcOrd="0" destOrd="0" presId="urn:microsoft.com/office/officeart/2008/layout/LinedList"/>
    <dgm:cxn modelId="{E95F6351-FBB2-40F5-9693-2B3454ED5017}" srcId="{26C1A8B8-A53D-4804-BCC1-C5881E4E12B0}" destId="{16AD1497-9EA8-4784-A1DF-B55044F4E4E2}" srcOrd="1" destOrd="0" parTransId="{095F9FE9-5FDD-4E1B-B5FD-8AC7B9A41786}" sibTransId="{A5B779E6-27B0-409A-8965-595EDC2705AD}"/>
    <dgm:cxn modelId="{3444787C-35E9-45A9-9851-9905A521595D}" type="presOf" srcId="{63FB72CD-663C-41FA-B5B8-6F0040E50669}" destId="{81B12A6F-C25B-4EEA-A7B5-8BE99E8A861F}" srcOrd="0" destOrd="0" presId="urn:microsoft.com/office/officeart/2008/layout/LinedList"/>
    <dgm:cxn modelId="{659CCE7F-7445-4E22-8ACC-5C0E770A7F76}" srcId="{26C1A8B8-A53D-4804-BCC1-C5881E4E12B0}" destId="{8BFFF7C5-DE38-49EC-987B-D753A78B3BD7}" srcOrd="2" destOrd="0" parTransId="{23FD0774-A485-4955-BC1B-C32C407AB97D}" sibTransId="{E06CE217-7AE9-468F-8F2B-A4DB6E4FB000}"/>
    <dgm:cxn modelId="{05FDA981-6069-4857-8910-F9882AED2E30}" type="presOf" srcId="{AFB6D218-8870-4B53-BF02-3A7369443A9F}" destId="{169E55E6-776E-4CA2-8B1E-D04A40DFD5DE}" srcOrd="0" destOrd="0" presId="urn:microsoft.com/office/officeart/2008/layout/LinedList"/>
    <dgm:cxn modelId="{A94EBABF-0475-4B25-BD52-2381CDE027D1}" srcId="{26C1A8B8-A53D-4804-BCC1-C5881E4E12B0}" destId="{5826E3B5-B445-42EB-8DCD-09B1999E4443}" srcOrd="4" destOrd="0" parTransId="{47778B01-DC05-4372-98C5-5859BA51EB92}" sibTransId="{92DD0574-3D5A-4A8D-B999-5A1110945620}"/>
    <dgm:cxn modelId="{B3A572D1-4AD6-453B-9CDA-C6C6F5BF2738}" type="presOf" srcId="{16AD1497-9EA8-4784-A1DF-B55044F4E4E2}" destId="{277D930D-DDB1-4294-9404-16F4EA349D3F}" srcOrd="0" destOrd="0" presId="urn:microsoft.com/office/officeart/2008/layout/LinedList"/>
    <dgm:cxn modelId="{5620FAD7-2AD6-4C42-9B84-34FF9836C33F}" type="presOf" srcId="{26C1A8B8-A53D-4804-BCC1-C5881E4E12B0}" destId="{2826EE9D-8DA9-4607-802F-56209F9324CF}" srcOrd="0" destOrd="0" presId="urn:microsoft.com/office/officeart/2008/layout/LinedList"/>
    <dgm:cxn modelId="{143C74FB-8006-40C3-BA7D-E41000E2F86F}" srcId="{26C1A8B8-A53D-4804-BCC1-C5881E4E12B0}" destId="{63FB72CD-663C-41FA-B5B8-6F0040E50669}" srcOrd="3" destOrd="0" parTransId="{E96D5BA5-EA28-45A0-A7A1-B3D6244AF0A0}" sibTransId="{0C65E9EE-D543-4838-B7B4-09858B9DFC21}"/>
    <dgm:cxn modelId="{10C711F1-4590-4C20-A129-6D5ECFBBC245}" type="presParOf" srcId="{2826EE9D-8DA9-4607-802F-56209F9324CF}" destId="{AC7224E6-34A8-48C6-A94D-3DBC6EB92C3A}" srcOrd="0" destOrd="0" presId="urn:microsoft.com/office/officeart/2008/layout/LinedList"/>
    <dgm:cxn modelId="{C37114F2-7BEA-4E5B-BD8E-B8DD5CDD8F0E}" type="presParOf" srcId="{2826EE9D-8DA9-4607-802F-56209F9324CF}" destId="{7100775B-1FBA-4A2F-8AB9-FDCD4EED1E40}" srcOrd="1" destOrd="0" presId="urn:microsoft.com/office/officeart/2008/layout/LinedList"/>
    <dgm:cxn modelId="{25690AE2-47B1-4169-98D7-6FFF18D5FD03}" type="presParOf" srcId="{7100775B-1FBA-4A2F-8AB9-FDCD4EED1E40}" destId="{169E55E6-776E-4CA2-8B1E-D04A40DFD5DE}" srcOrd="0" destOrd="0" presId="urn:microsoft.com/office/officeart/2008/layout/LinedList"/>
    <dgm:cxn modelId="{3D8705F4-04D9-40FC-8672-AA0648FDB0A4}" type="presParOf" srcId="{7100775B-1FBA-4A2F-8AB9-FDCD4EED1E40}" destId="{80FFA859-8914-42B9-97B4-4D09635E7AAE}" srcOrd="1" destOrd="0" presId="urn:microsoft.com/office/officeart/2008/layout/LinedList"/>
    <dgm:cxn modelId="{D1127462-1D25-46B4-8F5E-A8FE44660FFE}" type="presParOf" srcId="{2826EE9D-8DA9-4607-802F-56209F9324CF}" destId="{F352F234-F810-416E-99F4-C72163060986}" srcOrd="2" destOrd="0" presId="urn:microsoft.com/office/officeart/2008/layout/LinedList"/>
    <dgm:cxn modelId="{13AC715C-0C90-4DF2-93CE-AA1710523E98}" type="presParOf" srcId="{2826EE9D-8DA9-4607-802F-56209F9324CF}" destId="{84108889-CC83-4FFA-8686-9DB3A5B92F84}" srcOrd="3" destOrd="0" presId="urn:microsoft.com/office/officeart/2008/layout/LinedList"/>
    <dgm:cxn modelId="{8B375A20-FE36-4C47-875C-AB4869B1DE35}" type="presParOf" srcId="{84108889-CC83-4FFA-8686-9DB3A5B92F84}" destId="{277D930D-DDB1-4294-9404-16F4EA349D3F}" srcOrd="0" destOrd="0" presId="urn:microsoft.com/office/officeart/2008/layout/LinedList"/>
    <dgm:cxn modelId="{1D63D1D9-6D82-4367-9347-6A9CB783AE24}" type="presParOf" srcId="{84108889-CC83-4FFA-8686-9DB3A5B92F84}" destId="{C2C770D8-3DD6-4E42-9CD9-71673405B040}" srcOrd="1" destOrd="0" presId="urn:microsoft.com/office/officeart/2008/layout/LinedList"/>
    <dgm:cxn modelId="{3C34D042-FB90-4E2F-AD74-1C1EF6BFBDD4}" type="presParOf" srcId="{2826EE9D-8DA9-4607-802F-56209F9324CF}" destId="{3DFD461B-17D0-473B-A48F-805C312A9145}" srcOrd="4" destOrd="0" presId="urn:microsoft.com/office/officeart/2008/layout/LinedList"/>
    <dgm:cxn modelId="{6E0FC095-C62D-44F7-8511-7441813C77A7}" type="presParOf" srcId="{2826EE9D-8DA9-4607-802F-56209F9324CF}" destId="{A312ABCA-9463-4B96-B4DE-76E0718B0808}" srcOrd="5" destOrd="0" presId="urn:microsoft.com/office/officeart/2008/layout/LinedList"/>
    <dgm:cxn modelId="{E1261CBF-0B26-4FD3-8DA1-9E801B64D5F4}" type="presParOf" srcId="{A312ABCA-9463-4B96-B4DE-76E0718B0808}" destId="{DC88CE1D-CF92-48DD-B4E6-4FD88200D059}" srcOrd="0" destOrd="0" presId="urn:microsoft.com/office/officeart/2008/layout/LinedList"/>
    <dgm:cxn modelId="{ECB59265-5F5A-43A8-967F-ED84293260BD}" type="presParOf" srcId="{A312ABCA-9463-4B96-B4DE-76E0718B0808}" destId="{01D8E373-2C71-431D-9481-0BA17129E249}" srcOrd="1" destOrd="0" presId="urn:microsoft.com/office/officeart/2008/layout/LinedList"/>
    <dgm:cxn modelId="{A4035EDB-B5F5-46BE-AE5E-926ACD77F2A5}" type="presParOf" srcId="{2826EE9D-8DA9-4607-802F-56209F9324CF}" destId="{86E6E731-8F21-4E75-A9DF-CB8E01DD1733}" srcOrd="6" destOrd="0" presId="urn:microsoft.com/office/officeart/2008/layout/LinedList"/>
    <dgm:cxn modelId="{B597AE61-CD1F-473D-8936-4BF1B2A15554}" type="presParOf" srcId="{2826EE9D-8DA9-4607-802F-56209F9324CF}" destId="{D26B2A40-8B71-45A1-9530-FAB9F05EE73C}" srcOrd="7" destOrd="0" presId="urn:microsoft.com/office/officeart/2008/layout/LinedList"/>
    <dgm:cxn modelId="{8D5A9EF1-476F-4F25-834D-221AA5FB4CBE}" type="presParOf" srcId="{D26B2A40-8B71-45A1-9530-FAB9F05EE73C}" destId="{81B12A6F-C25B-4EEA-A7B5-8BE99E8A861F}" srcOrd="0" destOrd="0" presId="urn:microsoft.com/office/officeart/2008/layout/LinedList"/>
    <dgm:cxn modelId="{3E8050DD-FCC6-4B63-A87D-7CF30E238984}" type="presParOf" srcId="{D26B2A40-8B71-45A1-9530-FAB9F05EE73C}" destId="{8571E112-A35E-4FFE-8E49-78D3A460F624}" srcOrd="1" destOrd="0" presId="urn:microsoft.com/office/officeart/2008/layout/LinedList"/>
    <dgm:cxn modelId="{B71F05D8-52E4-4ABE-B671-3BFA6F8EFA68}" type="presParOf" srcId="{2826EE9D-8DA9-4607-802F-56209F9324CF}" destId="{CA187DEB-1ACE-43A7-A7DA-DC6B5E28B501}" srcOrd="8" destOrd="0" presId="urn:microsoft.com/office/officeart/2008/layout/LinedList"/>
    <dgm:cxn modelId="{B3710152-FB3D-4CFA-9E5D-F842B84D999C}" type="presParOf" srcId="{2826EE9D-8DA9-4607-802F-56209F9324CF}" destId="{5E9898EA-7AAF-4397-91E6-F20C606E96EB}" srcOrd="9" destOrd="0" presId="urn:microsoft.com/office/officeart/2008/layout/LinedList"/>
    <dgm:cxn modelId="{623950BA-B88A-4CF2-A98C-902285CAABD2}" type="presParOf" srcId="{5E9898EA-7AAF-4397-91E6-F20C606E96EB}" destId="{A518648B-0B73-497F-B117-3715D07F7556}" srcOrd="0" destOrd="0" presId="urn:microsoft.com/office/officeart/2008/layout/LinedList"/>
    <dgm:cxn modelId="{603A36DB-7064-4299-8C55-3C075A8B66E3}" type="presParOf" srcId="{5E9898EA-7AAF-4397-91E6-F20C606E96EB}" destId="{3FB3EA04-45B8-4C2C-8B07-996EC65F33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37F600-6660-4616-B2AE-0B0802F095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CF09B1-7084-4E3F-A9F3-4D29B39878CB}">
      <dgm:prSet/>
      <dgm:spPr/>
      <dgm:t>
        <a:bodyPr/>
        <a:lstStyle/>
        <a:p>
          <a:r>
            <a:rPr lang="en-US" b="1"/>
            <a:t>For Millennials </a:t>
          </a:r>
          <a:endParaRPr lang="en-US"/>
        </a:p>
      </dgm:t>
    </dgm:pt>
    <dgm:pt modelId="{75B489EC-81DB-48F3-B8B6-2D44CC14FD43}" type="parTrans" cxnId="{7C0A4FC7-1AD5-42AC-A4AF-373C70369FF9}">
      <dgm:prSet/>
      <dgm:spPr/>
      <dgm:t>
        <a:bodyPr/>
        <a:lstStyle/>
        <a:p>
          <a:endParaRPr lang="en-US"/>
        </a:p>
      </dgm:t>
    </dgm:pt>
    <dgm:pt modelId="{61EBD7FA-3F86-4115-AF88-7D9B179D307A}" type="sibTrans" cxnId="{7C0A4FC7-1AD5-42AC-A4AF-373C70369FF9}">
      <dgm:prSet/>
      <dgm:spPr/>
      <dgm:t>
        <a:bodyPr/>
        <a:lstStyle/>
        <a:p>
          <a:endParaRPr lang="en-US"/>
        </a:p>
      </dgm:t>
    </dgm:pt>
    <dgm:pt modelId="{C07C22CA-1911-4846-BC11-5EF915D8592E}">
      <dgm:prSet/>
      <dgm:spPr/>
      <dgm:t>
        <a:bodyPr/>
        <a:lstStyle/>
        <a:p>
          <a:r>
            <a:rPr lang="en-US" b="1" dirty="0"/>
            <a:t>“</a:t>
          </a:r>
          <a:r>
            <a:rPr lang="en-US" dirty="0"/>
            <a:t>Felt judged or misunderstood” was #1 reason, tied with “Did not trust the church leadership” (Indicators of not feeling safe)</a:t>
          </a:r>
        </a:p>
      </dgm:t>
    </dgm:pt>
    <dgm:pt modelId="{921BE0BE-A5B7-4FE4-850F-3D3AEF8FD924}" type="parTrans" cxnId="{5AA58E2E-7B48-4D59-A1BD-9DCB9F869150}">
      <dgm:prSet/>
      <dgm:spPr/>
      <dgm:t>
        <a:bodyPr/>
        <a:lstStyle/>
        <a:p>
          <a:endParaRPr lang="en-US"/>
        </a:p>
      </dgm:t>
    </dgm:pt>
    <dgm:pt modelId="{2B770A46-5FB0-4186-8901-1A4FC48089F3}" type="sibTrans" cxnId="{5AA58E2E-7B48-4D59-A1BD-9DCB9F869150}">
      <dgm:prSet/>
      <dgm:spPr/>
      <dgm:t>
        <a:bodyPr/>
        <a:lstStyle/>
        <a:p>
          <a:endParaRPr lang="en-US"/>
        </a:p>
      </dgm:t>
    </dgm:pt>
    <dgm:pt modelId="{E230FCA0-AEBF-4E64-8E38-E6011A4D4C3F}">
      <dgm:prSet/>
      <dgm:spPr/>
      <dgm:t>
        <a:bodyPr/>
        <a:lstStyle/>
        <a:p>
          <a:r>
            <a:rPr lang="en-US"/>
            <a:t>LGBT issues is #3</a:t>
          </a:r>
        </a:p>
      </dgm:t>
    </dgm:pt>
    <dgm:pt modelId="{15A714E8-91EB-4926-9E4B-82F6135C2E33}" type="parTrans" cxnId="{334FD039-C51C-4B9A-890F-2B5261F979BE}">
      <dgm:prSet/>
      <dgm:spPr/>
      <dgm:t>
        <a:bodyPr/>
        <a:lstStyle/>
        <a:p>
          <a:endParaRPr lang="en-US"/>
        </a:p>
      </dgm:t>
    </dgm:pt>
    <dgm:pt modelId="{A19F6EAD-1DC9-47B2-BC81-5E85F3DAAD79}" type="sibTrans" cxnId="{334FD039-C51C-4B9A-890F-2B5261F979BE}">
      <dgm:prSet/>
      <dgm:spPr/>
      <dgm:t>
        <a:bodyPr/>
        <a:lstStyle/>
        <a:p>
          <a:endParaRPr lang="en-US"/>
        </a:p>
      </dgm:t>
    </dgm:pt>
    <dgm:pt modelId="{AFAEAE0B-DC77-44DD-A3DE-8145120A9578}">
      <dgm:prSet/>
      <dgm:spPr/>
      <dgm:t>
        <a:bodyPr/>
        <a:lstStyle/>
        <a:p>
          <a:r>
            <a:rPr lang="en-US"/>
            <a:t>Role of women in the church is #10</a:t>
          </a:r>
        </a:p>
      </dgm:t>
    </dgm:pt>
    <dgm:pt modelId="{5D820B61-6235-4C3A-A9B8-7268032A01CB}" type="parTrans" cxnId="{6EEBD0ED-ABFF-4702-9181-D64E6FA34CD3}">
      <dgm:prSet/>
      <dgm:spPr/>
      <dgm:t>
        <a:bodyPr/>
        <a:lstStyle/>
        <a:p>
          <a:endParaRPr lang="en-US"/>
        </a:p>
      </dgm:t>
    </dgm:pt>
    <dgm:pt modelId="{70A72578-6619-4EB9-8417-3EC6D26AA4AE}" type="sibTrans" cxnId="{6EEBD0ED-ABFF-4702-9181-D64E6FA34CD3}">
      <dgm:prSet/>
      <dgm:spPr/>
      <dgm:t>
        <a:bodyPr/>
        <a:lstStyle/>
        <a:p>
          <a:endParaRPr lang="en-US"/>
        </a:p>
      </dgm:t>
    </dgm:pt>
    <dgm:pt modelId="{C447F63B-0DF8-4F9F-A456-6001809BD1CC}">
      <dgm:prSet/>
      <dgm:spPr/>
      <dgm:t>
        <a:bodyPr/>
        <a:lstStyle/>
        <a:p>
          <a:r>
            <a:rPr lang="en-US" b="1"/>
            <a:t>For GenX, </a:t>
          </a:r>
          <a:endParaRPr lang="en-US"/>
        </a:p>
      </dgm:t>
    </dgm:pt>
    <dgm:pt modelId="{C9C40730-5FCE-407D-90B0-BB36B9B94E0D}" type="parTrans" cxnId="{F15B7903-5B92-4FD4-974B-985C1B465290}">
      <dgm:prSet/>
      <dgm:spPr/>
      <dgm:t>
        <a:bodyPr/>
        <a:lstStyle/>
        <a:p>
          <a:endParaRPr lang="en-US"/>
        </a:p>
      </dgm:t>
    </dgm:pt>
    <dgm:pt modelId="{A374A24A-798A-4A55-B159-2D66607FEEC3}" type="sibTrans" cxnId="{F15B7903-5B92-4FD4-974B-985C1B465290}">
      <dgm:prSet/>
      <dgm:spPr/>
      <dgm:t>
        <a:bodyPr/>
        <a:lstStyle/>
        <a:p>
          <a:endParaRPr lang="en-US"/>
        </a:p>
      </dgm:t>
    </dgm:pt>
    <dgm:pt modelId="{6D29FCC2-6CB6-4BF9-A3EA-E258DF32F0FA}">
      <dgm:prSet/>
      <dgm:spPr/>
      <dgm:t>
        <a:bodyPr/>
        <a:lstStyle/>
        <a:p>
          <a:r>
            <a:rPr lang="en-US"/>
            <a:t>“Felt judged or misunderstood” is #3</a:t>
          </a:r>
        </a:p>
      </dgm:t>
    </dgm:pt>
    <dgm:pt modelId="{6739BD7D-E40F-4BBD-933B-3FF7C1D0B389}" type="parTrans" cxnId="{2E1EBB3E-A2C7-4C0F-82F8-D44E362863AC}">
      <dgm:prSet/>
      <dgm:spPr/>
      <dgm:t>
        <a:bodyPr/>
        <a:lstStyle/>
        <a:p>
          <a:endParaRPr lang="en-US"/>
        </a:p>
      </dgm:t>
    </dgm:pt>
    <dgm:pt modelId="{29C3E627-3A09-4470-AE26-0D72D46EEEF8}" type="sibTrans" cxnId="{2E1EBB3E-A2C7-4C0F-82F8-D44E362863AC}">
      <dgm:prSet/>
      <dgm:spPr/>
      <dgm:t>
        <a:bodyPr/>
        <a:lstStyle/>
        <a:p>
          <a:endParaRPr lang="en-US"/>
        </a:p>
      </dgm:t>
    </dgm:pt>
    <dgm:pt modelId="{5EE0607F-4B26-4ED0-A469-E5760087E66C}">
      <dgm:prSet/>
      <dgm:spPr/>
      <dgm:t>
        <a:bodyPr/>
        <a:lstStyle/>
        <a:p>
          <a:r>
            <a:rPr lang="en-US"/>
            <a:t>LGBT issues is 6</a:t>
          </a:r>
          <a:r>
            <a:rPr lang="en-US" baseline="30000"/>
            <a:t>th</a:t>
          </a:r>
          <a:r>
            <a:rPr lang="en-US"/>
            <a:t> reason for leaving</a:t>
          </a:r>
        </a:p>
      </dgm:t>
    </dgm:pt>
    <dgm:pt modelId="{DF8815CD-989F-4F9A-985E-044DBE4BFEBD}" type="parTrans" cxnId="{68FB935A-1A85-4F45-BA99-D06D9F328EC7}">
      <dgm:prSet/>
      <dgm:spPr/>
      <dgm:t>
        <a:bodyPr/>
        <a:lstStyle/>
        <a:p>
          <a:endParaRPr lang="en-US"/>
        </a:p>
      </dgm:t>
    </dgm:pt>
    <dgm:pt modelId="{4B06F142-795B-481A-B0F2-173E6C299FE2}" type="sibTrans" cxnId="{68FB935A-1A85-4F45-BA99-D06D9F328EC7}">
      <dgm:prSet/>
      <dgm:spPr/>
      <dgm:t>
        <a:bodyPr/>
        <a:lstStyle/>
        <a:p>
          <a:endParaRPr lang="en-US"/>
        </a:p>
      </dgm:t>
    </dgm:pt>
    <dgm:pt modelId="{7DF9E7CD-1F19-4F16-A71B-10BA65A73383}">
      <dgm:prSet/>
      <dgm:spPr/>
      <dgm:t>
        <a:bodyPr/>
        <a:lstStyle/>
        <a:p>
          <a:r>
            <a:rPr lang="en-US"/>
            <a:t>Role of women in the church is #8</a:t>
          </a:r>
        </a:p>
      </dgm:t>
    </dgm:pt>
    <dgm:pt modelId="{F0599D43-A12E-4599-966D-99445B3D30E3}" type="parTrans" cxnId="{775CE6C8-8AD6-4457-84AB-0848A1AD7EDB}">
      <dgm:prSet/>
      <dgm:spPr/>
      <dgm:t>
        <a:bodyPr/>
        <a:lstStyle/>
        <a:p>
          <a:endParaRPr lang="en-US"/>
        </a:p>
      </dgm:t>
    </dgm:pt>
    <dgm:pt modelId="{04B87ECD-A644-4EBA-BD29-F04F3F5C8730}" type="sibTrans" cxnId="{775CE6C8-8AD6-4457-84AB-0848A1AD7EDB}">
      <dgm:prSet/>
      <dgm:spPr/>
      <dgm:t>
        <a:bodyPr/>
        <a:lstStyle/>
        <a:p>
          <a:endParaRPr lang="en-US"/>
        </a:p>
      </dgm:t>
    </dgm:pt>
    <dgm:pt modelId="{6A3BEF31-4590-41B9-92ED-81C45DFAC2AB}">
      <dgm:prSet/>
      <dgm:spPr/>
      <dgm:t>
        <a:bodyPr/>
        <a:lstStyle/>
        <a:p>
          <a:r>
            <a:rPr lang="en-US" b="1"/>
            <a:t>For Boomers/Silent generation, </a:t>
          </a:r>
          <a:endParaRPr lang="en-US"/>
        </a:p>
      </dgm:t>
    </dgm:pt>
    <dgm:pt modelId="{2FFBF05C-9E05-4CED-9134-7C8B5EC4CA51}" type="parTrans" cxnId="{11006DB3-E25B-47F4-B19B-15785270F92B}">
      <dgm:prSet/>
      <dgm:spPr/>
      <dgm:t>
        <a:bodyPr/>
        <a:lstStyle/>
        <a:p>
          <a:endParaRPr lang="en-US"/>
        </a:p>
      </dgm:t>
    </dgm:pt>
    <dgm:pt modelId="{628A261F-E23E-4A5B-96B0-EF60D8524074}" type="sibTrans" cxnId="{11006DB3-E25B-47F4-B19B-15785270F92B}">
      <dgm:prSet/>
      <dgm:spPr/>
      <dgm:t>
        <a:bodyPr/>
        <a:lstStyle/>
        <a:p>
          <a:endParaRPr lang="en-US"/>
        </a:p>
      </dgm:t>
    </dgm:pt>
    <dgm:pt modelId="{71818D73-5914-4854-8242-8BB84EB3C9B0}">
      <dgm:prSet/>
      <dgm:spPr/>
      <dgm:t>
        <a:bodyPr/>
        <a:lstStyle/>
        <a:p>
          <a:r>
            <a:rPr lang="en-US"/>
            <a:t>“Felt judged or misunderstood” is #7</a:t>
          </a:r>
        </a:p>
      </dgm:t>
    </dgm:pt>
    <dgm:pt modelId="{B2E75750-E2CC-4697-B2DE-7820253D2BC6}" type="parTrans" cxnId="{23511D0A-EEE4-46B2-95D9-87190F875514}">
      <dgm:prSet/>
      <dgm:spPr/>
      <dgm:t>
        <a:bodyPr/>
        <a:lstStyle/>
        <a:p>
          <a:endParaRPr lang="en-US"/>
        </a:p>
      </dgm:t>
    </dgm:pt>
    <dgm:pt modelId="{A0517834-C85D-427C-9BE0-DB419546E894}" type="sibTrans" cxnId="{23511D0A-EEE4-46B2-95D9-87190F875514}">
      <dgm:prSet/>
      <dgm:spPr/>
      <dgm:t>
        <a:bodyPr/>
        <a:lstStyle/>
        <a:p>
          <a:endParaRPr lang="en-US"/>
        </a:p>
      </dgm:t>
    </dgm:pt>
    <dgm:pt modelId="{4F816AD1-C289-481E-B2F7-9F9E6EFFCEA6}">
      <dgm:prSet/>
      <dgm:spPr/>
      <dgm:t>
        <a:bodyPr/>
        <a:lstStyle/>
        <a:p>
          <a:r>
            <a:rPr lang="en-US"/>
            <a:t>Neither LGBT nor women’s issues are in the top ten  	</a:t>
          </a:r>
        </a:p>
      </dgm:t>
    </dgm:pt>
    <dgm:pt modelId="{7DDFA32F-D440-49C4-988A-E602031B4017}" type="parTrans" cxnId="{51578164-ABC4-41B1-97AB-10133F20584F}">
      <dgm:prSet/>
      <dgm:spPr/>
      <dgm:t>
        <a:bodyPr/>
        <a:lstStyle/>
        <a:p>
          <a:endParaRPr lang="en-US"/>
        </a:p>
      </dgm:t>
    </dgm:pt>
    <dgm:pt modelId="{73F9641C-6174-48C6-A1F1-76D06591366C}" type="sibTrans" cxnId="{51578164-ABC4-41B1-97AB-10133F20584F}">
      <dgm:prSet/>
      <dgm:spPr/>
      <dgm:t>
        <a:bodyPr/>
        <a:lstStyle/>
        <a:p>
          <a:endParaRPr lang="en-US"/>
        </a:p>
      </dgm:t>
    </dgm:pt>
    <dgm:pt modelId="{C9B09145-AAF9-45E6-9E81-24039B68A3F7}">
      <dgm:prSet/>
      <dgm:spPr/>
      <dgm:t>
        <a:bodyPr/>
        <a:lstStyle/>
        <a:p>
          <a:r>
            <a:rPr lang="en-US"/>
            <a:t>Reiss 2019</a:t>
          </a:r>
        </a:p>
      </dgm:t>
    </dgm:pt>
    <dgm:pt modelId="{F88EDF11-331E-408F-90EF-57D4E37582CF}" type="parTrans" cxnId="{E77D31D1-2A03-4908-8648-F8192D370053}">
      <dgm:prSet/>
      <dgm:spPr/>
      <dgm:t>
        <a:bodyPr/>
        <a:lstStyle/>
        <a:p>
          <a:endParaRPr lang="en-US"/>
        </a:p>
      </dgm:t>
    </dgm:pt>
    <dgm:pt modelId="{E78704CE-62C5-4CCF-B060-2C2EE43BD353}" type="sibTrans" cxnId="{E77D31D1-2A03-4908-8648-F8192D370053}">
      <dgm:prSet/>
      <dgm:spPr/>
      <dgm:t>
        <a:bodyPr/>
        <a:lstStyle/>
        <a:p>
          <a:endParaRPr lang="en-US"/>
        </a:p>
      </dgm:t>
    </dgm:pt>
    <dgm:pt modelId="{D750587F-FF53-4114-A48E-26635731DA03}" type="pres">
      <dgm:prSet presAssocID="{7E37F600-6660-4616-B2AE-0B0802F095E9}" presName="linear" presStyleCnt="0">
        <dgm:presLayoutVars>
          <dgm:animLvl val="lvl"/>
          <dgm:resizeHandles val="exact"/>
        </dgm:presLayoutVars>
      </dgm:prSet>
      <dgm:spPr/>
    </dgm:pt>
    <dgm:pt modelId="{23D93AEA-C977-4064-BEBF-3C860B5A8148}" type="pres">
      <dgm:prSet presAssocID="{78CF09B1-7084-4E3F-A9F3-4D29B39878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067382-53DA-4EEF-8E6F-7E8340D66CED}" type="pres">
      <dgm:prSet presAssocID="{78CF09B1-7084-4E3F-A9F3-4D29B39878CB}" presName="childText" presStyleLbl="revTx" presStyleIdx="0" presStyleCnt="3">
        <dgm:presLayoutVars>
          <dgm:bulletEnabled val="1"/>
        </dgm:presLayoutVars>
      </dgm:prSet>
      <dgm:spPr/>
    </dgm:pt>
    <dgm:pt modelId="{EF594F2D-B0C6-49ED-B5FE-FE7C55D69EA1}" type="pres">
      <dgm:prSet presAssocID="{C447F63B-0DF8-4F9F-A456-6001809BD1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BA672F-C7A7-4D55-8BE0-E7327E2443E6}" type="pres">
      <dgm:prSet presAssocID="{C447F63B-0DF8-4F9F-A456-6001809BD1CC}" presName="childText" presStyleLbl="revTx" presStyleIdx="1" presStyleCnt="3">
        <dgm:presLayoutVars>
          <dgm:bulletEnabled val="1"/>
        </dgm:presLayoutVars>
      </dgm:prSet>
      <dgm:spPr/>
    </dgm:pt>
    <dgm:pt modelId="{C2E84E02-5090-407E-BF9A-F1BDC48A3142}" type="pres">
      <dgm:prSet presAssocID="{6A3BEF31-4590-41B9-92ED-81C45DFAC2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63FCB8-D2A6-4DCE-9104-059E12BC2A20}" type="pres">
      <dgm:prSet presAssocID="{6A3BEF31-4590-41B9-92ED-81C45DFAC2AB}" presName="childText" presStyleLbl="revTx" presStyleIdx="2" presStyleCnt="3">
        <dgm:presLayoutVars>
          <dgm:bulletEnabled val="1"/>
        </dgm:presLayoutVars>
      </dgm:prSet>
      <dgm:spPr/>
    </dgm:pt>
    <dgm:pt modelId="{2014B93F-F00E-43F0-8D5B-8B01F7E4CCD2}" type="pres">
      <dgm:prSet presAssocID="{C9B09145-AAF9-45E6-9E81-24039B68A3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5B7903-5B92-4FD4-974B-985C1B465290}" srcId="{7E37F600-6660-4616-B2AE-0B0802F095E9}" destId="{C447F63B-0DF8-4F9F-A456-6001809BD1CC}" srcOrd="1" destOrd="0" parTransId="{C9C40730-5FCE-407D-90B0-BB36B9B94E0D}" sibTransId="{A374A24A-798A-4A55-B159-2D66607FEEC3}"/>
    <dgm:cxn modelId="{23511D0A-EEE4-46B2-95D9-87190F875514}" srcId="{6A3BEF31-4590-41B9-92ED-81C45DFAC2AB}" destId="{71818D73-5914-4854-8242-8BB84EB3C9B0}" srcOrd="0" destOrd="0" parTransId="{B2E75750-E2CC-4697-B2DE-7820253D2BC6}" sibTransId="{A0517834-C85D-427C-9BE0-DB419546E894}"/>
    <dgm:cxn modelId="{C5A1EC0D-ACF0-4D2E-A548-9E5DED743EB4}" type="presOf" srcId="{6D29FCC2-6CB6-4BF9-A3EA-E258DF32F0FA}" destId="{F6BA672F-C7A7-4D55-8BE0-E7327E2443E6}" srcOrd="0" destOrd="0" presId="urn:microsoft.com/office/officeart/2005/8/layout/vList2"/>
    <dgm:cxn modelId="{37D4EA10-A65A-4D1F-99C8-422CE632E6AD}" type="presOf" srcId="{78CF09B1-7084-4E3F-A9F3-4D29B39878CB}" destId="{23D93AEA-C977-4064-BEBF-3C860B5A8148}" srcOrd="0" destOrd="0" presId="urn:microsoft.com/office/officeart/2005/8/layout/vList2"/>
    <dgm:cxn modelId="{D5CE721D-AB91-4D55-9714-4FFAA5E370EF}" type="presOf" srcId="{6A3BEF31-4590-41B9-92ED-81C45DFAC2AB}" destId="{C2E84E02-5090-407E-BF9A-F1BDC48A3142}" srcOrd="0" destOrd="0" presId="urn:microsoft.com/office/officeart/2005/8/layout/vList2"/>
    <dgm:cxn modelId="{0E511827-2945-4588-BA4B-0545C945A6B1}" type="presOf" srcId="{7E37F600-6660-4616-B2AE-0B0802F095E9}" destId="{D750587F-FF53-4114-A48E-26635731DA03}" srcOrd="0" destOrd="0" presId="urn:microsoft.com/office/officeart/2005/8/layout/vList2"/>
    <dgm:cxn modelId="{5AA58E2E-7B48-4D59-A1BD-9DCB9F869150}" srcId="{78CF09B1-7084-4E3F-A9F3-4D29B39878CB}" destId="{C07C22CA-1911-4846-BC11-5EF915D8592E}" srcOrd="0" destOrd="0" parTransId="{921BE0BE-A5B7-4FE4-850F-3D3AEF8FD924}" sibTransId="{2B770A46-5FB0-4186-8901-1A4FC48089F3}"/>
    <dgm:cxn modelId="{31DBFF32-2799-404F-A808-16A542687663}" type="presOf" srcId="{5EE0607F-4B26-4ED0-A469-E5760087E66C}" destId="{F6BA672F-C7A7-4D55-8BE0-E7327E2443E6}" srcOrd="0" destOrd="1" presId="urn:microsoft.com/office/officeart/2005/8/layout/vList2"/>
    <dgm:cxn modelId="{334FD039-C51C-4B9A-890F-2B5261F979BE}" srcId="{78CF09B1-7084-4E3F-A9F3-4D29B39878CB}" destId="{E230FCA0-AEBF-4E64-8E38-E6011A4D4C3F}" srcOrd="1" destOrd="0" parTransId="{15A714E8-91EB-4926-9E4B-82F6135C2E33}" sibTransId="{A19F6EAD-1DC9-47B2-BC81-5E85F3DAAD79}"/>
    <dgm:cxn modelId="{2E1EBB3E-A2C7-4C0F-82F8-D44E362863AC}" srcId="{C447F63B-0DF8-4F9F-A456-6001809BD1CC}" destId="{6D29FCC2-6CB6-4BF9-A3EA-E258DF32F0FA}" srcOrd="0" destOrd="0" parTransId="{6739BD7D-E40F-4BBD-933B-3FF7C1D0B389}" sibTransId="{29C3E627-3A09-4470-AE26-0D72D46EEEF8}"/>
    <dgm:cxn modelId="{31A64043-3C40-4296-9B1F-84DE7BA4362D}" type="presOf" srcId="{C9B09145-AAF9-45E6-9E81-24039B68A3F7}" destId="{2014B93F-F00E-43F0-8D5B-8B01F7E4CCD2}" srcOrd="0" destOrd="0" presId="urn:microsoft.com/office/officeart/2005/8/layout/vList2"/>
    <dgm:cxn modelId="{06680D56-D135-4FBF-BEFC-60D643CC9F19}" type="presOf" srcId="{AFAEAE0B-DC77-44DD-A3DE-8145120A9578}" destId="{F8067382-53DA-4EEF-8E6F-7E8340D66CED}" srcOrd="0" destOrd="2" presId="urn:microsoft.com/office/officeart/2005/8/layout/vList2"/>
    <dgm:cxn modelId="{09E1A157-B197-4695-A1EB-7D85B3A04DF5}" type="presOf" srcId="{C07C22CA-1911-4846-BC11-5EF915D8592E}" destId="{F8067382-53DA-4EEF-8E6F-7E8340D66CED}" srcOrd="0" destOrd="0" presId="urn:microsoft.com/office/officeart/2005/8/layout/vList2"/>
    <dgm:cxn modelId="{68FB935A-1A85-4F45-BA99-D06D9F328EC7}" srcId="{C447F63B-0DF8-4F9F-A456-6001809BD1CC}" destId="{5EE0607F-4B26-4ED0-A469-E5760087E66C}" srcOrd="1" destOrd="0" parTransId="{DF8815CD-989F-4F9A-985E-044DBE4BFEBD}" sibTransId="{4B06F142-795B-481A-B0F2-173E6C299FE2}"/>
    <dgm:cxn modelId="{51578164-ABC4-41B1-97AB-10133F20584F}" srcId="{6A3BEF31-4590-41B9-92ED-81C45DFAC2AB}" destId="{4F816AD1-C289-481E-B2F7-9F9E6EFFCEA6}" srcOrd="1" destOrd="0" parTransId="{7DDFA32F-D440-49C4-988A-E602031B4017}" sibTransId="{73F9641C-6174-48C6-A1F1-76D06591366C}"/>
    <dgm:cxn modelId="{1A266575-65F1-4CA8-969C-10183F71D251}" type="presOf" srcId="{E230FCA0-AEBF-4E64-8E38-E6011A4D4C3F}" destId="{F8067382-53DA-4EEF-8E6F-7E8340D66CED}" srcOrd="0" destOrd="1" presId="urn:microsoft.com/office/officeart/2005/8/layout/vList2"/>
    <dgm:cxn modelId="{E8243B9B-9842-4984-974A-D8E3C3511F12}" type="presOf" srcId="{C447F63B-0DF8-4F9F-A456-6001809BD1CC}" destId="{EF594F2D-B0C6-49ED-B5FE-FE7C55D69EA1}" srcOrd="0" destOrd="0" presId="urn:microsoft.com/office/officeart/2005/8/layout/vList2"/>
    <dgm:cxn modelId="{E76E70A8-FC87-4C5F-80AC-3919BCC88A7B}" type="presOf" srcId="{71818D73-5914-4854-8242-8BB84EB3C9B0}" destId="{9E63FCB8-D2A6-4DCE-9104-059E12BC2A20}" srcOrd="0" destOrd="0" presId="urn:microsoft.com/office/officeart/2005/8/layout/vList2"/>
    <dgm:cxn modelId="{11006DB3-E25B-47F4-B19B-15785270F92B}" srcId="{7E37F600-6660-4616-B2AE-0B0802F095E9}" destId="{6A3BEF31-4590-41B9-92ED-81C45DFAC2AB}" srcOrd="2" destOrd="0" parTransId="{2FFBF05C-9E05-4CED-9134-7C8B5EC4CA51}" sibTransId="{628A261F-E23E-4A5B-96B0-EF60D8524074}"/>
    <dgm:cxn modelId="{E2B4B9B5-21DA-4A6C-9D56-7ADA6C27D554}" type="presOf" srcId="{7DF9E7CD-1F19-4F16-A71B-10BA65A73383}" destId="{F6BA672F-C7A7-4D55-8BE0-E7327E2443E6}" srcOrd="0" destOrd="2" presId="urn:microsoft.com/office/officeart/2005/8/layout/vList2"/>
    <dgm:cxn modelId="{B887A7BF-C536-4031-B140-1A7619DDE276}" type="presOf" srcId="{4F816AD1-C289-481E-B2F7-9F9E6EFFCEA6}" destId="{9E63FCB8-D2A6-4DCE-9104-059E12BC2A20}" srcOrd="0" destOrd="1" presId="urn:microsoft.com/office/officeart/2005/8/layout/vList2"/>
    <dgm:cxn modelId="{7C0A4FC7-1AD5-42AC-A4AF-373C70369FF9}" srcId="{7E37F600-6660-4616-B2AE-0B0802F095E9}" destId="{78CF09B1-7084-4E3F-A9F3-4D29B39878CB}" srcOrd="0" destOrd="0" parTransId="{75B489EC-81DB-48F3-B8B6-2D44CC14FD43}" sibTransId="{61EBD7FA-3F86-4115-AF88-7D9B179D307A}"/>
    <dgm:cxn modelId="{775CE6C8-8AD6-4457-84AB-0848A1AD7EDB}" srcId="{C447F63B-0DF8-4F9F-A456-6001809BD1CC}" destId="{7DF9E7CD-1F19-4F16-A71B-10BA65A73383}" srcOrd="2" destOrd="0" parTransId="{F0599D43-A12E-4599-966D-99445B3D30E3}" sibTransId="{04B87ECD-A644-4EBA-BD29-F04F3F5C8730}"/>
    <dgm:cxn modelId="{E77D31D1-2A03-4908-8648-F8192D370053}" srcId="{7E37F600-6660-4616-B2AE-0B0802F095E9}" destId="{C9B09145-AAF9-45E6-9E81-24039B68A3F7}" srcOrd="3" destOrd="0" parTransId="{F88EDF11-331E-408F-90EF-57D4E37582CF}" sibTransId="{E78704CE-62C5-4CCF-B060-2C2EE43BD353}"/>
    <dgm:cxn modelId="{6EEBD0ED-ABFF-4702-9181-D64E6FA34CD3}" srcId="{78CF09B1-7084-4E3F-A9F3-4D29B39878CB}" destId="{AFAEAE0B-DC77-44DD-A3DE-8145120A9578}" srcOrd="2" destOrd="0" parTransId="{5D820B61-6235-4C3A-A9B8-7268032A01CB}" sibTransId="{70A72578-6619-4EB9-8417-3EC6D26AA4AE}"/>
    <dgm:cxn modelId="{9CD7CD00-EDB3-478C-9A8D-C255F1C90DB6}" type="presParOf" srcId="{D750587F-FF53-4114-A48E-26635731DA03}" destId="{23D93AEA-C977-4064-BEBF-3C860B5A8148}" srcOrd="0" destOrd="0" presId="urn:microsoft.com/office/officeart/2005/8/layout/vList2"/>
    <dgm:cxn modelId="{C896130B-3725-4D62-9407-448D1E4F18BA}" type="presParOf" srcId="{D750587F-FF53-4114-A48E-26635731DA03}" destId="{F8067382-53DA-4EEF-8E6F-7E8340D66CED}" srcOrd="1" destOrd="0" presId="urn:microsoft.com/office/officeart/2005/8/layout/vList2"/>
    <dgm:cxn modelId="{33744E6A-1941-458D-A221-D728F89224B8}" type="presParOf" srcId="{D750587F-FF53-4114-A48E-26635731DA03}" destId="{EF594F2D-B0C6-49ED-B5FE-FE7C55D69EA1}" srcOrd="2" destOrd="0" presId="urn:microsoft.com/office/officeart/2005/8/layout/vList2"/>
    <dgm:cxn modelId="{CB9B1524-76A2-4188-86F3-25F207B8DA10}" type="presParOf" srcId="{D750587F-FF53-4114-A48E-26635731DA03}" destId="{F6BA672F-C7A7-4D55-8BE0-E7327E2443E6}" srcOrd="3" destOrd="0" presId="urn:microsoft.com/office/officeart/2005/8/layout/vList2"/>
    <dgm:cxn modelId="{439C6486-7AFB-4939-B39A-65989EFC6612}" type="presParOf" srcId="{D750587F-FF53-4114-A48E-26635731DA03}" destId="{C2E84E02-5090-407E-BF9A-F1BDC48A3142}" srcOrd="4" destOrd="0" presId="urn:microsoft.com/office/officeart/2005/8/layout/vList2"/>
    <dgm:cxn modelId="{453D84BA-5F03-4654-84A9-5CBE1411684F}" type="presParOf" srcId="{D750587F-FF53-4114-A48E-26635731DA03}" destId="{9E63FCB8-D2A6-4DCE-9104-059E12BC2A20}" srcOrd="5" destOrd="0" presId="urn:microsoft.com/office/officeart/2005/8/layout/vList2"/>
    <dgm:cxn modelId="{A55A5190-DB67-41E9-9EA9-3D59E4D0EF6F}" type="presParOf" srcId="{D750587F-FF53-4114-A48E-26635731DA03}" destId="{2014B93F-F00E-43F0-8D5B-8B01F7E4CC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A6BF64-2B32-4D74-AB53-8783A1DCE6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A93C30-B0D4-44B8-BF54-3007836A2CF0}">
      <dgm:prSet/>
      <dgm:spPr/>
      <dgm:t>
        <a:bodyPr/>
        <a:lstStyle/>
        <a:p>
          <a:r>
            <a:rPr lang="en-US"/>
            <a:t>Fawn</a:t>
          </a:r>
        </a:p>
      </dgm:t>
    </dgm:pt>
    <dgm:pt modelId="{F59A6DF7-13E9-4A81-8CCA-BEE245D5097E}" type="parTrans" cxnId="{871915EA-6AD6-49BD-9A58-2570ED8BC858}">
      <dgm:prSet/>
      <dgm:spPr/>
      <dgm:t>
        <a:bodyPr/>
        <a:lstStyle/>
        <a:p>
          <a:endParaRPr lang="en-US"/>
        </a:p>
      </dgm:t>
    </dgm:pt>
    <dgm:pt modelId="{C60A3ECF-585E-4490-A80E-F5749D043DAB}" type="sibTrans" cxnId="{871915EA-6AD6-49BD-9A58-2570ED8BC858}">
      <dgm:prSet/>
      <dgm:spPr/>
      <dgm:t>
        <a:bodyPr/>
        <a:lstStyle/>
        <a:p>
          <a:endParaRPr lang="en-US"/>
        </a:p>
      </dgm:t>
    </dgm:pt>
    <dgm:pt modelId="{349D297F-8FB3-4A96-87B7-34AB2CEFEEFB}">
      <dgm:prSet/>
      <dgm:spPr/>
      <dgm:t>
        <a:bodyPr/>
        <a:lstStyle/>
        <a:p>
          <a:r>
            <a:rPr lang="en-US"/>
            <a:t>Flight</a:t>
          </a:r>
        </a:p>
      </dgm:t>
    </dgm:pt>
    <dgm:pt modelId="{7CC4E5A1-CCE0-4678-B448-0DC471A97404}" type="parTrans" cxnId="{A7090B9B-6A3E-44B2-9DB8-AD56211570F2}">
      <dgm:prSet/>
      <dgm:spPr/>
      <dgm:t>
        <a:bodyPr/>
        <a:lstStyle/>
        <a:p>
          <a:endParaRPr lang="en-US"/>
        </a:p>
      </dgm:t>
    </dgm:pt>
    <dgm:pt modelId="{8712EF43-2A21-4CCA-87BD-5809B53803D4}" type="sibTrans" cxnId="{A7090B9B-6A3E-44B2-9DB8-AD56211570F2}">
      <dgm:prSet/>
      <dgm:spPr/>
      <dgm:t>
        <a:bodyPr/>
        <a:lstStyle/>
        <a:p>
          <a:endParaRPr lang="en-US"/>
        </a:p>
      </dgm:t>
    </dgm:pt>
    <dgm:pt modelId="{03B6A4B9-CAD3-441D-A6C2-ADC15AFD748B}">
      <dgm:prSet/>
      <dgm:spPr/>
      <dgm:t>
        <a:bodyPr/>
        <a:lstStyle/>
        <a:p>
          <a:r>
            <a:rPr lang="en-US"/>
            <a:t>Fight</a:t>
          </a:r>
        </a:p>
      </dgm:t>
    </dgm:pt>
    <dgm:pt modelId="{FC69EC3B-E888-4C22-BC10-ADF4FA7341E7}" type="parTrans" cxnId="{89AE5905-69D5-4322-8E19-44F02DB9F573}">
      <dgm:prSet/>
      <dgm:spPr/>
      <dgm:t>
        <a:bodyPr/>
        <a:lstStyle/>
        <a:p>
          <a:endParaRPr lang="en-US"/>
        </a:p>
      </dgm:t>
    </dgm:pt>
    <dgm:pt modelId="{1B79EFA3-DDC8-467D-88E4-11E56393634D}" type="sibTrans" cxnId="{89AE5905-69D5-4322-8E19-44F02DB9F573}">
      <dgm:prSet/>
      <dgm:spPr/>
      <dgm:t>
        <a:bodyPr/>
        <a:lstStyle/>
        <a:p>
          <a:endParaRPr lang="en-US"/>
        </a:p>
      </dgm:t>
    </dgm:pt>
    <dgm:pt modelId="{56A506C5-0DEC-4E7E-A4BA-4D934CF2EF3B}">
      <dgm:prSet/>
      <dgm:spPr/>
      <dgm:t>
        <a:bodyPr/>
        <a:lstStyle/>
        <a:p>
          <a:r>
            <a:rPr lang="en-US"/>
            <a:t>Freeze</a:t>
          </a:r>
        </a:p>
      </dgm:t>
    </dgm:pt>
    <dgm:pt modelId="{7938E665-10CC-4E6B-A380-EA2812436509}" type="parTrans" cxnId="{239B1E04-CB78-450C-892F-21CAAF6BEA9E}">
      <dgm:prSet/>
      <dgm:spPr/>
      <dgm:t>
        <a:bodyPr/>
        <a:lstStyle/>
        <a:p>
          <a:endParaRPr lang="en-US"/>
        </a:p>
      </dgm:t>
    </dgm:pt>
    <dgm:pt modelId="{F79A06EB-9472-4DD7-B4F5-34D822F56088}" type="sibTrans" cxnId="{239B1E04-CB78-450C-892F-21CAAF6BEA9E}">
      <dgm:prSet/>
      <dgm:spPr/>
      <dgm:t>
        <a:bodyPr/>
        <a:lstStyle/>
        <a:p>
          <a:endParaRPr lang="en-US"/>
        </a:p>
      </dgm:t>
    </dgm:pt>
    <dgm:pt modelId="{F3183A91-663A-4BAF-BD33-58A49A07D521}" type="pres">
      <dgm:prSet presAssocID="{2EA6BF64-2B32-4D74-AB53-8783A1DCE6C7}" presName="vert0" presStyleCnt="0">
        <dgm:presLayoutVars>
          <dgm:dir/>
          <dgm:animOne val="branch"/>
          <dgm:animLvl val="lvl"/>
        </dgm:presLayoutVars>
      </dgm:prSet>
      <dgm:spPr/>
    </dgm:pt>
    <dgm:pt modelId="{35094E50-47F3-4C5A-BD8D-0939B5F95DAE}" type="pres">
      <dgm:prSet presAssocID="{DCA93C30-B0D4-44B8-BF54-3007836A2CF0}" presName="thickLine" presStyleLbl="alignNode1" presStyleIdx="0" presStyleCnt="4"/>
      <dgm:spPr/>
    </dgm:pt>
    <dgm:pt modelId="{1EAB9795-D856-4A00-99B5-7A08A12AA576}" type="pres">
      <dgm:prSet presAssocID="{DCA93C30-B0D4-44B8-BF54-3007836A2CF0}" presName="horz1" presStyleCnt="0"/>
      <dgm:spPr/>
    </dgm:pt>
    <dgm:pt modelId="{185D5E64-C8A6-41FB-85A9-A0605C454D6D}" type="pres">
      <dgm:prSet presAssocID="{DCA93C30-B0D4-44B8-BF54-3007836A2CF0}" presName="tx1" presStyleLbl="revTx" presStyleIdx="0" presStyleCnt="4"/>
      <dgm:spPr/>
    </dgm:pt>
    <dgm:pt modelId="{12A34DD4-B283-445B-BC94-CBF389AD94D8}" type="pres">
      <dgm:prSet presAssocID="{DCA93C30-B0D4-44B8-BF54-3007836A2CF0}" presName="vert1" presStyleCnt="0"/>
      <dgm:spPr/>
    </dgm:pt>
    <dgm:pt modelId="{751BD4A8-DBB0-43B8-BE1A-334FB489F3AE}" type="pres">
      <dgm:prSet presAssocID="{349D297F-8FB3-4A96-87B7-34AB2CEFEEFB}" presName="thickLine" presStyleLbl="alignNode1" presStyleIdx="1" presStyleCnt="4"/>
      <dgm:spPr/>
    </dgm:pt>
    <dgm:pt modelId="{9AC14591-994C-4CEC-95E3-E377150BD50F}" type="pres">
      <dgm:prSet presAssocID="{349D297F-8FB3-4A96-87B7-34AB2CEFEEFB}" presName="horz1" presStyleCnt="0"/>
      <dgm:spPr/>
    </dgm:pt>
    <dgm:pt modelId="{5D7CC9B3-6ECD-4A63-A29E-E0DCE7461236}" type="pres">
      <dgm:prSet presAssocID="{349D297F-8FB3-4A96-87B7-34AB2CEFEEFB}" presName="tx1" presStyleLbl="revTx" presStyleIdx="1" presStyleCnt="4"/>
      <dgm:spPr/>
    </dgm:pt>
    <dgm:pt modelId="{104732F4-857F-46FF-AE79-2CB98055B0A6}" type="pres">
      <dgm:prSet presAssocID="{349D297F-8FB3-4A96-87B7-34AB2CEFEEFB}" presName="vert1" presStyleCnt="0"/>
      <dgm:spPr/>
    </dgm:pt>
    <dgm:pt modelId="{ACE80322-5C39-48F5-9C7D-0E84C796A2AA}" type="pres">
      <dgm:prSet presAssocID="{03B6A4B9-CAD3-441D-A6C2-ADC15AFD748B}" presName="thickLine" presStyleLbl="alignNode1" presStyleIdx="2" presStyleCnt="4"/>
      <dgm:spPr/>
    </dgm:pt>
    <dgm:pt modelId="{67721EB4-0971-436C-AB29-72DC8C189FFD}" type="pres">
      <dgm:prSet presAssocID="{03B6A4B9-CAD3-441D-A6C2-ADC15AFD748B}" presName="horz1" presStyleCnt="0"/>
      <dgm:spPr/>
    </dgm:pt>
    <dgm:pt modelId="{C03A169E-2015-4EF8-9CD6-5DD0A0E49005}" type="pres">
      <dgm:prSet presAssocID="{03B6A4B9-CAD3-441D-A6C2-ADC15AFD748B}" presName="tx1" presStyleLbl="revTx" presStyleIdx="2" presStyleCnt="4"/>
      <dgm:spPr/>
    </dgm:pt>
    <dgm:pt modelId="{E7847571-AF49-4547-9CEB-1A7ED490F31A}" type="pres">
      <dgm:prSet presAssocID="{03B6A4B9-CAD3-441D-A6C2-ADC15AFD748B}" presName="vert1" presStyleCnt="0"/>
      <dgm:spPr/>
    </dgm:pt>
    <dgm:pt modelId="{F3FC2E62-75DC-4299-9F4F-6CFA6B81B936}" type="pres">
      <dgm:prSet presAssocID="{56A506C5-0DEC-4E7E-A4BA-4D934CF2EF3B}" presName="thickLine" presStyleLbl="alignNode1" presStyleIdx="3" presStyleCnt="4"/>
      <dgm:spPr/>
    </dgm:pt>
    <dgm:pt modelId="{041810B5-CE74-4F1F-B0CF-C9BEDFF7E59A}" type="pres">
      <dgm:prSet presAssocID="{56A506C5-0DEC-4E7E-A4BA-4D934CF2EF3B}" presName="horz1" presStyleCnt="0"/>
      <dgm:spPr/>
    </dgm:pt>
    <dgm:pt modelId="{9C24530F-CCFC-494B-9162-6ACC1DE14EB4}" type="pres">
      <dgm:prSet presAssocID="{56A506C5-0DEC-4E7E-A4BA-4D934CF2EF3B}" presName="tx1" presStyleLbl="revTx" presStyleIdx="3" presStyleCnt="4"/>
      <dgm:spPr/>
    </dgm:pt>
    <dgm:pt modelId="{4A6CFD5B-B3DA-4A40-B099-E31E93C5AA24}" type="pres">
      <dgm:prSet presAssocID="{56A506C5-0DEC-4E7E-A4BA-4D934CF2EF3B}" presName="vert1" presStyleCnt="0"/>
      <dgm:spPr/>
    </dgm:pt>
  </dgm:ptLst>
  <dgm:cxnLst>
    <dgm:cxn modelId="{2F3AF803-0211-4095-9D33-DD3E56633DAB}" type="presOf" srcId="{349D297F-8FB3-4A96-87B7-34AB2CEFEEFB}" destId="{5D7CC9B3-6ECD-4A63-A29E-E0DCE7461236}" srcOrd="0" destOrd="0" presId="urn:microsoft.com/office/officeart/2008/layout/LinedList"/>
    <dgm:cxn modelId="{239B1E04-CB78-450C-892F-21CAAF6BEA9E}" srcId="{2EA6BF64-2B32-4D74-AB53-8783A1DCE6C7}" destId="{56A506C5-0DEC-4E7E-A4BA-4D934CF2EF3B}" srcOrd="3" destOrd="0" parTransId="{7938E665-10CC-4E6B-A380-EA2812436509}" sibTransId="{F79A06EB-9472-4DD7-B4F5-34D822F56088}"/>
    <dgm:cxn modelId="{89AE5905-69D5-4322-8E19-44F02DB9F573}" srcId="{2EA6BF64-2B32-4D74-AB53-8783A1DCE6C7}" destId="{03B6A4B9-CAD3-441D-A6C2-ADC15AFD748B}" srcOrd="2" destOrd="0" parTransId="{FC69EC3B-E888-4C22-BC10-ADF4FA7341E7}" sibTransId="{1B79EFA3-DDC8-467D-88E4-11E56393634D}"/>
    <dgm:cxn modelId="{2D2E091C-628C-4725-BDF4-52B39662929C}" type="presOf" srcId="{DCA93C30-B0D4-44B8-BF54-3007836A2CF0}" destId="{185D5E64-C8A6-41FB-85A9-A0605C454D6D}" srcOrd="0" destOrd="0" presId="urn:microsoft.com/office/officeart/2008/layout/LinedList"/>
    <dgm:cxn modelId="{218C9B39-C2B8-4B7C-84DC-E2DC96F4CE36}" type="presOf" srcId="{56A506C5-0DEC-4E7E-A4BA-4D934CF2EF3B}" destId="{9C24530F-CCFC-494B-9162-6ACC1DE14EB4}" srcOrd="0" destOrd="0" presId="urn:microsoft.com/office/officeart/2008/layout/LinedList"/>
    <dgm:cxn modelId="{DB4D3F3A-0BE7-41A0-870E-BE8FDA22C991}" type="presOf" srcId="{03B6A4B9-CAD3-441D-A6C2-ADC15AFD748B}" destId="{C03A169E-2015-4EF8-9CD6-5DD0A0E49005}" srcOrd="0" destOrd="0" presId="urn:microsoft.com/office/officeart/2008/layout/LinedList"/>
    <dgm:cxn modelId="{8FD65B76-2CC3-4DF3-BFF5-29123BCCA46C}" type="presOf" srcId="{2EA6BF64-2B32-4D74-AB53-8783A1DCE6C7}" destId="{F3183A91-663A-4BAF-BD33-58A49A07D521}" srcOrd="0" destOrd="0" presId="urn:microsoft.com/office/officeart/2008/layout/LinedList"/>
    <dgm:cxn modelId="{A7090B9B-6A3E-44B2-9DB8-AD56211570F2}" srcId="{2EA6BF64-2B32-4D74-AB53-8783A1DCE6C7}" destId="{349D297F-8FB3-4A96-87B7-34AB2CEFEEFB}" srcOrd="1" destOrd="0" parTransId="{7CC4E5A1-CCE0-4678-B448-0DC471A97404}" sibTransId="{8712EF43-2A21-4CCA-87BD-5809B53803D4}"/>
    <dgm:cxn modelId="{871915EA-6AD6-49BD-9A58-2570ED8BC858}" srcId="{2EA6BF64-2B32-4D74-AB53-8783A1DCE6C7}" destId="{DCA93C30-B0D4-44B8-BF54-3007836A2CF0}" srcOrd="0" destOrd="0" parTransId="{F59A6DF7-13E9-4A81-8CCA-BEE245D5097E}" sibTransId="{C60A3ECF-585E-4490-A80E-F5749D043DAB}"/>
    <dgm:cxn modelId="{3146E15A-12BF-4C1E-98F7-6170496515EA}" type="presParOf" srcId="{F3183A91-663A-4BAF-BD33-58A49A07D521}" destId="{35094E50-47F3-4C5A-BD8D-0939B5F95DAE}" srcOrd="0" destOrd="0" presId="urn:microsoft.com/office/officeart/2008/layout/LinedList"/>
    <dgm:cxn modelId="{8CB53700-BE3E-40F0-944C-72DA0C7A8FD7}" type="presParOf" srcId="{F3183A91-663A-4BAF-BD33-58A49A07D521}" destId="{1EAB9795-D856-4A00-99B5-7A08A12AA576}" srcOrd="1" destOrd="0" presId="urn:microsoft.com/office/officeart/2008/layout/LinedList"/>
    <dgm:cxn modelId="{6ACA75DF-4FF6-4799-A2B3-B1490943170C}" type="presParOf" srcId="{1EAB9795-D856-4A00-99B5-7A08A12AA576}" destId="{185D5E64-C8A6-41FB-85A9-A0605C454D6D}" srcOrd="0" destOrd="0" presId="urn:microsoft.com/office/officeart/2008/layout/LinedList"/>
    <dgm:cxn modelId="{4F3D04B1-ECBC-4EF0-8593-06BADAA42041}" type="presParOf" srcId="{1EAB9795-D856-4A00-99B5-7A08A12AA576}" destId="{12A34DD4-B283-445B-BC94-CBF389AD94D8}" srcOrd="1" destOrd="0" presId="urn:microsoft.com/office/officeart/2008/layout/LinedList"/>
    <dgm:cxn modelId="{0BA82FBC-8201-4908-AE81-C5690647E4A6}" type="presParOf" srcId="{F3183A91-663A-4BAF-BD33-58A49A07D521}" destId="{751BD4A8-DBB0-43B8-BE1A-334FB489F3AE}" srcOrd="2" destOrd="0" presId="urn:microsoft.com/office/officeart/2008/layout/LinedList"/>
    <dgm:cxn modelId="{481EA0DF-0205-4B20-926C-4F7C1E46C5EA}" type="presParOf" srcId="{F3183A91-663A-4BAF-BD33-58A49A07D521}" destId="{9AC14591-994C-4CEC-95E3-E377150BD50F}" srcOrd="3" destOrd="0" presId="urn:microsoft.com/office/officeart/2008/layout/LinedList"/>
    <dgm:cxn modelId="{DF8B2693-2614-49FE-ADD3-8C2A68EDFABA}" type="presParOf" srcId="{9AC14591-994C-4CEC-95E3-E377150BD50F}" destId="{5D7CC9B3-6ECD-4A63-A29E-E0DCE7461236}" srcOrd="0" destOrd="0" presId="urn:microsoft.com/office/officeart/2008/layout/LinedList"/>
    <dgm:cxn modelId="{65F264FD-EC5F-4D0D-8B00-619BC1F5ECBB}" type="presParOf" srcId="{9AC14591-994C-4CEC-95E3-E377150BD50F}" destId="{104732F4-857F-46FF-AE79-2CB98055B0A6}" srcOrd="1" destOrd="0" presId="urn:microsoft.com/office/officeart/2008/layout/LinedList"/>
    <dgm:cxn modelId="{69464762-2A34-4715-8E0E-107DB4B278AA}" type="presParOf" srcId="{F3183A91-663A-4BAF-BD33-58A49A07D521}" destId="{ACE80322-5C39-48F5-9C7D-0E84C796A2AA}" srcOrd="4" destOrd="0" presId="urn:microsoft.com/office/officeart/2008/layout/LinedList"/>
    <dgm:cxn modelId="{353760A8-5EC3-4F57-B2B5-2EB8AC7C8024}" type="presParOf" srcId="{F3183A91-663A-4BAF-BD33-58A49A07D521}" destId="{67721EB4-0971-436C-AB29-72DC8C189FFD}" srcOrd="5" destOrd="0" presId="urn:microsoft.com/office/officeart/2008/layout/LinedList"/>
    <dgm:cxn modelId="{0CC9412C-9FA4-48EC-A5E3-1A01C4FCA12E}" type="presParOf" srcId="{67721EB4-0971-436C-AB29-72DC8C189FFD}" destId="{C03A169E-2015-4EF8-9CD6-5DD0A0E49005}" srcOrd="0" destOrd="0" presId="urn:microsoft.com/office/officeart/2008/layout/LinedList"/>
    <dgm:cxn modelId="{D9EBCAED-F131-4E5F-86CA-1DF586825324}" type="presParOf" srcId="{67721EB4-0971-436C-AB29-72DC8C189FFD}" destId="{E7847571-AF49-4547-9CEB-1A7ED490F31A}" srcOrd="1" destOrd="0" presId="urn:microsoft.com/office/officeart/2008/layout/LinedList"/>
    <dgm:cxn modelId="{8C4B94F4-04BA-43B0-9541-22F80A7B555A}" type="presParOf" srcId="{F3183A91-663A-4BAF-BD33-58A49A07D521}" destId="{F3FC2E62-75DC-4299-9F4F-6CFA6B81B936}" srcOrd="6" destOrd="0" presId="urn:microsoft.com/office/officeart/2008/layout/LinedList"/>
    <dgm:cxn modelId="{7CE95E30-0596-43A2-9461-05CEDB13AFBF}" type="presParOf" srcId="{F3183A91-663A-4BAF-BD33-58A49A07D521}" destId="{041810B5-CE74-4F1F-B0CF-C9BEDFF7E59A}" srcOrd="7" destOrd="0" presId="urn:microsoft.com/office/officeart/2008/layout/LinedList"/>
    <dgm:cxn modelId="{D8AC7AF1-A9AB-4DF4-BAAD-93C829DA8B19}" type="presParOf" srcId="{041810B5-CE74-4F1F-B0CF-C9BEDFF7E59A}" destId="{9C24530F-CCFC-494B-9162-6ACC1DE14EB4}" srcOrd="0" destOrd="0" presId="urn:microsoft.com/office/officeart/2008/layout/LinedList"/>
    <dgm:cxn modelId="{E9ECE5E1-FA3E-4878-B2DA-D3A720FD95C9}" type="presParOf" srcId="{041810B5-CE74-4F1F-B0CF-C9BEDFF7E59A}" destId="{4A6CFD5B-B3DA-4A40-B099-E31E93C5AA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2C01E-19F8-40EF-8517-AC4F59A87BD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D12D544-E75C-458D-B170-D5EC34944EA3}">
      <dgm:prSet/>
      <dgm:spPr/>
      <dgm:t>
        <a:bodyPr/>
        <a:lstStyle/>
        <a:p>
          <a:r>
            <a:rPr lang="en-US"/>
            <a:t>Chronic Post Traumatic Stress Disorder</a:t>
          </a:r>
        </a:p>
      </dgm:t>
    </dgm:pt>
    <dgm:pt modelId="{E20200EE-D9DB-42D7-ACA2-0D98A9118E03}" type="parTrans" cxnId="{3B8181C7-793C-4F2D-A0FD-2469AC82645E}">
      <dgm:prSet/>
      <dgm:spPr/>
      <dgm:t>
        <a:bodyPr/>
        <a:lstStyle/>
        <a:p>
          <a:endParaRPr lang="en-US"/>
        </a:p>
      </dgm:t>
    </dgm:pt>
    <dgm:pt modelId="{0C85E3E3-099E-482C-B509-0FC47F79796C}" type="sibTrans" cxnId="{3B8181C7-793C-4F2D-A0FD-2469AC82645E}">
      <dgm:prSet/>
      <dgm:spPr/>
      <dgm:t>
        <a:bodyPr/>
        <a:lstStyle/>
        <a:p>
          <a:endParaRPr lang="en-US"/>
        </a:p>
      </dgm:t>
    </dgm:pt>
    <dgm:pt modelId="{20BDCD29-9FEA-42E2-A448-BE70E5094327}">
      <dgm:prSet/>
      <dgm:spPr/>
      <dgm:t>
        <a:bodyPr/>
        <a:lstStyle/>
        <a:p>
          <a:r>
            <a:rPr lang="en-US"/>
            <a:t>Active trauma</a:t>
          </a:r>
        </a:p>
      </dgm:t>
    </dgm:pt>
    <dgm:pt modelId="{8D3046BF-B869-43D2-AAA9-6643F8F19432}" type="parTrans" cxnId="{F63D2ECD-21C6-49B7-B83E-368600137FCF}">
      <dgm:prSet/>
      <dgm:spPr/>
      <dgm:t>
        <a:bodyPr/>
        <a:lstStyle/>
        <a:p>
          <a:endParaRPr lang="en-US"/>
        </a:p>
      </dgm:t>
    </dgm:pt>
    <dgm:pt modelId="{A26D80E6-2DAD-4C7C-BD2A-F04F0B214CBD}" type="sibTrans" cxnId="{F63D2ECD-21C6-49B7-B83E-368600137FCF}">
      <dgm:prSet/>
      <dgm:spPr/>
      <dgm:t>
        <a:bodyPr/>
        <a:lstStyle/>
        <a:p>
          <a:endParaRPr lang="en-US"/>
        </a:p>
      </dgm:t>
    </dgm:pt>
    <dgm:pt modelId="{13214E7F-598B-4E5A-9A5F-BFBF57A9B2A5}">
      <dgm:prSet/>
      <dgm:spPr/>
      <dgm:t>
        <a:bodyPr/>
        <a:lstStyle/>
        <a:p>
          <a:r>
            <a:rPr lang="en-US"/>
            <a:t>Not just a “psychological” problem, but also damages the body</a:t>
          </a:r>
        </a:p>
      </dgm:t>
    </dgm:pt>
    <dgm:pt modelId="{0763222F-84DC-4179-898A-50666349C013}" type="parTrans" cxnId="{27930258-4F01-4914-A05F-F8E89626CB2A}">
      <dgm:prSet/>
      <dgm:spPr/>
      <dgm:t>
        <a:bodyPr/>
        <a:lstStyle/>
        <a:p>
          <a:endParaRPr lang="en-US"/>
        </a:p>
      </dgm:t>
    </dgm:pt>
    <dgm:pt modelId="{3639168F-8FDD-40B2-BC76-9735DC476528}" type="sibTrans" cxnId="{27930258-4F01-4914-A05F-F8E89626CB2A}">
      <dgm:prSet/>
      <dgm:spPr/>
      <dgm:t>
        <a:bodyPr/>
        <a:lstStyle/>
        <a:p>
          <a:endParaRPr lang="en-US"/>
        </a:p>
      </dgm:t>
    </dgm:pt>
    <dgm:pt modelId="{1BE488F6-4171-4727-AD7B-B646814038F8}">
      <dgm:prSet/>
      <dgm:spPr/>
      <dgm:t>
        <a:bodyPr/>
        <a:lstStyle/>
        <a:p>
          <a:r>
            <a:rPr lang="en-US"/>
            <a:t>Become aware of feelings of danger and their causes</a:t>
          </a:r>
        </a:p>
      </dgm:t>
    </dgm:pt>
    <dgm:pt modelId="{04F079FE-ECD0-4279-BAF6-0C92E3D3B0FE}" type="parTrans" cxnId="{C79B3674-B57E-46BB-99F0-6A731619BE6F}">
      <dgm:prSet/>
      <dgm:spPr/>
      <dgm:t>
        <a:bodyPr/>
        <a:lstStyle/>
        <a:p>
          <a:endParaRPr lang="en-US"/>
        </a:p>
      </dgm:t>
    </dgm:pt>
    <dgm:pt modelId="{DB64C543-F642-4D15-91B5-29F5B7FAD8AF}" type="sibTrans" cxnId="{C79B3674-B57E-46BB-99F0-6A731619BE6F}">
      <dgm:prSet/>
      <dgm:spPr/>
      <dgm:t>
        <a:bodyPr/>
        <a:lstStyle/>
        <a:p>
          <a:endParaRPr lang="en-US"/>
        </a:p>
      </dgm:t>
    </dgm:pt>
    <dgm:pt modelId="{863DF6F6-1912-48EE-B0FE-340C70E3D966}">
      <dgm:prSet/>
      <dgm:spPr/>
      <dgm:t>
        <a:bodyPr/>
        <a:lstStyle/>
        <a:p>
          <a:r>
            <a:rPr lang="en-US"/>
            <a:t>Eliminate causes</a:t>
          </a:r>
        </a:p>
      </dgm:t>
    </dgm:pt>
    <dgm:pt modelId="{BAC0B775-3E10-491F-9199-77DDB708669E}" type="parTrans" cxnId="{DC129BB4-8876-4D95-AE21-C301DCF1703F}">
      <dgm:prSet/>
      <dgm:spPr/>
      <dgm:t>
        <a:bodyPr/>
        <a:lstStyle/>
        <a:p>
          <a:endParaRPr lang="en-US"/>
        </a:p>
      </dgm:t>
    </dgm:pt>
    <dgm:pt modelId="{36136EAC-CD98-45F7-B4D2-643A3A39CE03}" type="sibTrans" cxnId="{DC129BB4-8876-4D95-AE21-C301DCF1703F}">
      <dgm:prSet/>
      <dgm:spPr/>
      <dgm:t>
        <a:bodyPr/>
        <a:lstStyle/>
        <a:p>
          <a:endParaRPr lang="en-US"/>
        </a:p>
      </dgm:t>
    </dgm:pt>
    <dgm:pt modelId="{47358A86-A183-499D-9028-A7372F459586}">
      <dgm:prSet/>
      <dgm:spPr/>
      <dgm:t>
        <a:bodyPr/>
        <a:lstStyle/>
        <a:p>
          <a:r>
            <a:rPr lang="en-US"/>
            <a:t>Trauma-informed therapy</a:t>
          </a:r>
        </a:p>
      </dgm:t>
    </dgm:pt>
    <dgm:pt modelId="{84ADC79A-56F2-4D43-998D-C035191A8CA2}" type="parTrans" cxnId="{F25A0683-9A6B-42C1-98E3-D286F011EBA6}">
      <dgm:prSet/>
      <dgm:spPr/>
      <dgm:t>
        <a:bodyPr/>
        <a:lstStyle/>
        <a:p>
          <a:endParaRPr lang="en-US"/>
        </a:p>
      </dgm:t>
    </dgm:pt>
    <dgm:pt modelId="{9ED40305-BB2A-441D-B1D4-2FCDA35CECF7}" type="sibTrans" cxnId="{F25A0683-9A6B-42C1-98E3-D286F011EBA6}">
      <dgm:prSet/>
      <dgm:spPr/>
      <dgm:t>
        <a:bodyPr/>
        <a:lstStyle/>
        <a:p>
          <a:endParaRPr lang="en-US"/>
        </a:p>
      </dgm:t>
    </dgm:pt>
    <dgm:pt modelId="{951B2591-1B0C-4BB0-82B0-B92AAD70B917}" type="pres">
      <dgm:prSet presAssocID="{1D22C01E-19F8-40EF-8517-AC4F59A87BD1}" presName="vert0" presStyleCnt="0">
        <dgm:presLayoutVars>
          <dgm:dir/>
          <dgm:animOne val="branch"/>
          <dgm:animLvl val="lvl"/>
        </dgm:presLayoutVars>
      </dgm:prSet>
      <dgm:spPr/>
    </dgm:pt>
    <dgm:pt modelId="{681433AB-669E-445C-9DBA-FB251FDCBF5A}" type="pres">
      <dgm:prSet presAssocID="{9D12D544-E75C-458D-B170-D5EC34944EA3}" presName="thickLine" presStyleLbl="alignNode1" presStyleIdx="0" presStyleCnt="6"/>
      <dgm:spPr/>
    </dgm:pt>
    <dgm:pt modelId="{D3045FA7-4FD5-4081-96B7-FE81844D6E7C}" type="pres">
      <dgm:prSet presAssocID="{9D12D544-E75C-458D-B170-D5EC34944EA3}" presName="horz1" presStyleCnt="0"/>
      <dgm:spPr/>
    </dgm:pt>
    <dgm:pt modelId="{91AF6F04-B94E-4358-95D5-94AC8BE20605}" type="pres">
      <dgm:prSet presAssocID="{9D12D544-E75C-458D-B170-D5EC34944EA3}" presName="tx1" presStyleLbl="revTx" presStyleIdx="0" presStyleCnt="6"/>
      <dgm:spPr/>
    </dgm:pt>
    <dgm:pt modelId="{00B455B8-DAA5-4634-9BB7-AB7BF3298CA2}" type="pres">
      <dgm:prSet presAssocID="{9D12D544-E75C-458D-B170-D5EC34944EA3}" presName="vert1" presStyleCnt="0"/>
      <dgm:spPr/>
    </dgm:pt>
    <dgm:pt modelId="{D76F1AEB-9B7F-4225-98DE-6ED4A55E595F}" type="pres">
      <dgm:prSet presAssocID="{20BDCD29-9FEA-42E2-A448-BE70E5094327}" presName="thickLine" presStyleLbl="alignNode1" presStyleIdx="1" presStyleCnt="6"/>
      <dgm:spPr/>
    </dgm:pt>
    <dgm:pt modelId="{4C971C06-CB3B-4919-A685-87E8220CDECB}" type="pres">
      <dgm:prSet presAssocID="{20BDCD29-9FEA-42E2-A448-BE70E5094327}" presName="horz1" presStyleCnt="0"/>
      <dgm:spPr/>
    </dgm:pt>
    <dgm:pt modelId="{CD410F02-22AD-4E87-92E2-CA2CCC203A2C}" type="pres">
      <dgm:prSet presAssocID="{20BDCD29-9FEA-42E2-A448-BE70E5094327}" presName="tx1" presStyleLbl="revTx" presStyleIdx="1" presStyleCnt="6"/>
      <dgm:spPr/>
    </dgm:pt>
    <dgm:pt modelId="{ED7F955A-241A-4715-8B8A-C70499CC3B1E}" type="pres">
      <dgm:prSet presAssocID="{20BDCD29-9FEA-42E2-A448-BE70E5094327}" presName="vert1" presStyleCnt="0"/>
      <dgm:spPr/>
    </dgm:pt>
    <dgm:pt modelId="{F9F8ECC2-7B17-48E0-AE55-465B6E52175C}" type="pres">
      <dgm:prSet presAssocID="{13214E7F-598B-4E5A-9A5F-BFBF57A9B2A5}" presName="thickLine" presStyleLbl="alignNode1" presStyleIdx="2" presStyleCnt="6"/>
      <dgm:spPr/>
    </dgm:pt>
    <dgm:pt modelId="{DAD8FA6A-262D-447E-BA7B-D0E3D786E36B}" type="pres">
      <dgm:prSet presAssocID="{13214E7F-598B-4E5A-9A5F-BFBF57A9B2A5}" presName="horz1" presStyleCnt="0"/>
      <dgm:spPr/>
    </dgm:pt>
    <dgm:pt modelId="{F1C151E6-98F0-4069-AED1-F01726514A0A}" type="pres">
      <dgm:prSet presAssocID="{13214E7F-598B-4E5A-9A5F-BFBF57A9B2A5}" presName="tx1" presStyleLbl="revTx" presStyleIdx="2" presStyleCnt="6"/>
      <dgm:spPr/>
    </dgm:pt>
    <dgm:pt modelId="{A095E5E5-AF6E-45CA-BF35-2CA05C54D7CB}" type="pres">
      <dgm:prSet presAssocID="{13214E7F-598B-4E5A-9A5F-BFBF57A9B2A5}" presName="vert1" presStyleCnt="0"/>
      <dgm:spPr/>
    </dgm:pt>
    <dgm:pt modelId="{8A5A8FA2-127F-45A1-988E-38139BF4E429}" type="pres">
      <dgm:prSet presAssocID="{1BE488F6-4171-4727-AD7B-B646814038F8}" presName="thickLine" presStyleLbl="alignNode1" presStyleIdx="3" presStyleCnt="6"/>
      <dgm:spPr/>
    </dgm:pt>
    <dgm:pt modelId="{9890DC54-21A6-4357-900F-EBB229EBB331}" type="pres">
      <dgm:prSet presAssocID="{1BE488F6-4171-4727-AD7B-B646814038F8}" presName="horz1" presStyleCnt="0"/>
      <dgm:spPr/>
    </dgm:pt>
    <dgm:pt modelId="{8FE7F51E-D7C2-49EF-9C81-BE957647DF73}" type="pres">
      <dgm:prSet presAssocID="{1BE488F6-4171-4727-AD7B-B646814038F8}" presName="tx1" presStyleLbl="revTx" presStyleIdx="3" presStyleCnt="6"/>
      <dgm:spPr/>
    </dgm:pt>
    <dgm:pt modelId="{8B9BC47D-4160-46FD-9276-44DB2DB56136}" type="pres">
      <dgm:prSet presAssocID="{1BE488F6-4171-4727-AD7B-B646814038F8}" presName="vert1" presStyleCnt="0"/>
      <dgm:spPr/>
    </dgm:pt>
    <dgm:pt modelId="{BF7F867D-FA56-4746-90E6-2F1C93FA1514}" type="pres">
      <dgm:prSet presAssocID="{863DF6F6-1912-48EE-B0FE-340C70E3D966}" presName="thickLine" presStyleLbl="alignNode1" presStyleIdx="4" presStyleCnt="6"/>
      <dgm:spPr/>
    </dgm:pt>
    <dgm:pt modelId="{8EA28D27-0E41-4465-B506-4C7A3D3DCE78}" type="pres">
      <dgm:prSet presAssocID="{863DF6F6-1912-48EE-B0FE-340C70E3D966}" presName="horz1" presStyleCnt="0"/>
      <dgm:spPr/>
    </dgm:pt>
    <dgm:pt modelId="{71FC4AF0-3CBB-46C6-8015-0F6DCB1F3AB1}" type="pres">
      <dgm:prSet presAssocID="{863DF6F6-1912-48EE-B0FE-340C70E3D966}" presName="tx1" presStyleLbl="revTx" presStyleIdx="4" presStyleCnt="6"/>
      <dgm:spPr/>
    </dgm:pt>
    <dgm:pt modelId="{CCD71D17-7C12-44E6-8606-09FBD955215A}" type="pres">
      <dgm:prSet presAssocID="{863DF6F6-1912-48EE-B0FE-340C70E3D966}" presName="vert1" presStyleCnt="0"/>
      <dgm:spPr/>
    </dgm:pt>
    <dgm:pt modelId="{79FB998B-1E6A-4221-AE09-48811B3A3836}" type="pres">
      <dgm:prSet presAssocID="{47358A86-A183-499D-9028-A7372F459586}" presName="thickLine" presStyleLbl="alignNode1" presStyleIdx="5" presStyleCnt="6"/>
      <dgm:spPr/>
    </dgm:pt>
    <dgm:pt modelId="{7E913A21-2ECE-4188-AB27-6012EC21BA7C}" type="pres">
      <dgm:prSet presAssocID="{47358A86-A183-499D-9028-A7372F459586}" presName="horz1" presStyleCnt="0"/>
      <dgm:spPr/>
    </dgm:pt>
    <dgm:pt modelId="{E23BD280-98CD-4F97-AE2E-7D3E2EFD7C23}" type="pres">
      <dgm:prSet presAssocID="{47358A86-A183-499D-9028-A7372F459586}" presName="tx1" presStyleLbl="revTx" presStyleIdx="5" presStyleCnt="6"/>
      <dgm:spPr/>
    </dgm:pt>
    <dgm:pt modelId="{D52A7EFB-A95C-49D9-936C-781403398543}" type="pres">
      <dgm:prSet presAssocID="{47358A86-A183-499D-9028-A7372F459586}" presName="vert1" presStyleCnt="0"/>
      <dgm:spPr/>
    </dgm:pt>
  </dgm:ptLst>
  <dgm:cxnLst>
    <dgm:cxn modelId="{96CAF012-52E6-4A15-96B7-7CFB637F7360}" type="presOf" srcId="{13214E7F-598B-4E5A-9A5F-BFBF57A9B2A5}" destId="{F1C151E6-98F0-4069-AED1-F01726514A0A}" srcOrd="0" destOrd="0" presId="urn:microsoft.com/office/officeart/2008/layout/LinedList"/>
    <dgm:cxn modelId="{3370312F-18F5-4E77-8758-0A81B0A5CFD2}" type="presOf" srcId="{47358A86-A183-499D-9028-A7372F459586}" destId="{E23BD280-98CD-4F97-AE2E-7D3E2EFD7C23}" srcOrd="0" destOrd="0" presId="urn:microsoft.com/office/officeart/2008/layout/LinedList"/>
    <dgm:cxn modelId="{2D138633-63C1-40A9-8512-58CA8A03A9EA}" type="presOf" srcId="{863DF6F6-1912-48EE-B0FE-340C70E3D966}" destId="{71FC4AF0-3CBB-46C6-8015-0F6DCB1F3AB1}" srcOrd="0" destOrd="0" presId="urn:microsoft.com/office/officeart/2008/layout/LinedList"/>
    <dgm:cxn modelId="{27930258-4F01-4914-A05F-F8E89626CB2A}" srcId="{1D22C01E-19F8-40EF-8517-AC4F59A87BD1}" destId="{13214E7F-598B-4E5A-9A5F-BFBF57A9B2A5}" srcOrd="2" destOrd="0" parTransId="{0763222F-84DC-4179-898A-50666349C013}" sibTransId="{3639168F-8FDD-40B2-BC76-9735DC476528}"/>
    <dgm:cxn modelId="{C79B3674-B57E-46BB-99F0-6A731619BE6F}" srcId="{1D22C01E-19F8-40EF-8517-AC4F59A87BD1}" destId="{1BE488F6-4171-4727-AD7B-B646814038F8}" srcOrd="3" destOrd="0" parTransId="{04F079FE-ECD0-4279-BAF6-0C92E3D3B0FE}" sibTransId="{DB64C543-F642-4D15-91B5-29F5B7FAD8AF}"/>
    <dgm:cxn modelId="{F25A0683-9A6B-42C1-98E3-D286F011EBA6}" srcId="{1D22C01E-19F8-40EF-8517-AC4F59A87BD1}" destId="{47358A86-A183-499D-9028-A7372F459586}" srcOrd="5" destOrd="0" parTransId="{84ADC79A-56F2-4D43-998D-C035191A8CA2}" sibTransId="{9ED40305-BB2A-441D-B1D4-2FCDA35CECF7}"/>
    <dgm:cxn modelId="{65C92197-88EB-4314-8191-78FDEFE40578}" type="presOf" srcId="{1D22C01E-19F8-40EF-8517-AC4F59A87BD1}" destId="{951B2591-1B0C-4BB0-82B0-B92AAD70B917}" srcOrd="0" destOrd="0" presId="urn:microsoft.com/office/officeart/2008/layout/LinedList"/>
    <dgm:cxn modelId="{C1A36EAB-F928-49E4-BDF3-8A0E9F0D4F6D}" type="presOf" srcId="{9D12D544-E75C-458D-B170-D5EC34944EA3}" destId="{91AF6F04-B94E-4358-95D5-94AC8BE20605}" srcOrd="0" destOrd="0" presId="urn:microsoft.com/office/officeart/2008/layout/LinedList"/>
    <dgm:cxn modelId="{DC129BB4-8876-4D95-AE21-C301DCF1703F}" srcId="{1D22C01E-19F8-40EF-8517-AC4F59A87BD1}" destId="{863DF6F6-1912-48EE-B0FE-340C70E3D966}" srcOrd="4" destOrd="0" parTransId="{BAC0B775-3E10-491F-9199-77DDB708669E}" sibTransId="{36136EAC-CD98-45F7-B4D2-643A3A39CE03}"/>
    <dgm:cxn modelId="{EAAB29C6-5B4C-4C19-9509-86B953A205C3}" type="presOf" srcId="{1BE488F6-4171-4727-AD7B-B646814038F8}" destId="{8FE7F51E-D7C2-49EF-9C81-BE957647DF73}" srcOrd="0" destOrd="0" presId="urn:microsoft.com/office/officeart/2008/layout/LinedList"/>
    <dgm:cxn modelId="{3B8181C7-793C-4F2D-A0FD-2469AC82645E}" srcId="{1D22C01E-19F8-40EF-8517-AC4F59A87BD1}" destId="{9D12D544-E75C-458D-B170-D5EC34944EA3}" srcOrd="0" destOrd="0" parTransId="{E20200EE-D9DB-42D7-ACA2-0D98A9118E03}" sibTransId="{0C85E3E3-099E-482C-B509-0FC47F79796C}"/>
    <dgm:cxn modelId="{F63D2ECD-21C6-49B7-B83E-368600137FCF}" srcId="{1D22C01E-19F8-40EF-8517-AC4F59A87BD1}" destId="{20BDCD29-9FEA-42E2-A448-BE70E5094327}" srcOrd="1" destOrd="0" parTransId="{8D3046BF-B869-43D2-AAA9-6643F8F19432}" sibTransId="{A26D80E6-2DAD-4C7C-BD2A-F04F0B214CBD}"/>
    <dgm:cxn modelId="{734B55E1-DEDB-4480-ABE8-5D3285343641}" type="presOf" srcId="{20BDCD29-9FEA-42E2-A448-BE70E5094327}" destId="{CD410F02-22AD-4E87-92E2-CA2CCC203A2C}" srcOrd="0" destOrd="0" presId="urn:microsoft.com/office/officeart/2008/layout/LinedList"/>
    <dgm:cxn modelId="{0101B027-CB8C-4A7B-AE2E-D67058006616}" type="presParOf" srcId="{951B2591-1B0C-4BB0-82B0-B92AAD70B917}" destId="{681433AB-669E-445C-9DBA-FB251FDCBF5A}" srcOrd="0" destOrd="0" presId="urn:microsoft.com/office/officeart/2008/layout/LinedList"/>
    <dgm:cxn modelId="{F1956DED-D033-4495-90B2-C7E0F87DEEBF}" type="presParOf" srcId="{951B2591-1B0C-4BB0-82B0-B92AAD70B917}" destId="{D3045FA7-4FD5-4081-96B7-FE81844D6E7C}" srcOrd="1" destOrd="0" presId="urn:microsoft.com/office/officeart/2008/layout/LinedList"/>
    <dgm:cxn modelId="{B5BAE824-4FBA-41EA-BF25-56C1C43C1539}" type="presParOf" srcId="{D3045FA7-4FD5-4081-96B7-FE81844D6E7C}" destId="{91AF6F04-B94E-4358-95D5-94AC8BE20605}" srcOrd="0" destOrd="0" presId="urn:microsoft.com/office/officeart/2008/layout/LinedList"/>
    <dgm:cxn modelId="{33BEAB41-E7C4-4A94-A2E2-71828417ACC5}" type="presParOf" srcId="{D3045FA7-4FD5-4081-96B7-FE81844D6E7C}" destId="{00B455B8-DAA5-4634-9BB7-AB7BF3298CA2}" srcOrd="1" destOrd="0" presId="urn:microsoft.com/office/officeart/2008/layout/LinedList"/>
    <dgm:cxn modelId="{8A650155-9E71-42F2-A79B-6F2CE26BF486}" type="presParOf" srcId="{951B2591-1B0C-4BB0-82B0-B92AAD70B917}" destId="{D76F1AEB-9B7F-4225-98DE-6ED4A55E595F}" srcOrd="2" destOrd="0" presId="urn:microsoft.com/office/officeart/2008/layout/LinedList"/>
    <dgm:cxn modelId="{C32FC8EF-C194-475C-B623-10D7822F3EAE}" type="presParOf" srcId="{951B2591-1B0C-4BB0-82B0-B92AAD70B917}" destId="{4C971C06-CB3B-4919-A685-87E8220CDECB}" srcOrd="3" destOrd="0" presId="urn:microsoft.com/office/officeart/2008/layout/LinedList"/>
    <dgm:cxn modelId="{D4D3A413-8AE9-4598-B411-3CC21C27EEBD}" type="presParOf" srcId="{4C971C06-CB3B-4919-A685-87E8220CDECB}" destId="{CD410F02-22AD-4E87-92E2-CA2CCC203A2C}" srcOrd="0" destOrd="0" presId="urn:microsoft.com/office/officeart/2008/layout/LinedList"/>
    <dgm:cxn modelId="{F0267CA9-F30B-4997-90E8-A481F34AF526}" type="presParOf" srcId="{4C971C06-CB3B-4919-A685-87E8220CDECB}" destId="{ED7F955A-241A-4715-8B8A-C70499CC3B1E}" srcOrd="1" destOrd="0" presId="urn:microsoft.com/office/officeart/2008/layout/LinedList"/>
    <dgm:cxn modelId="{BE9603CD-E631-4E76-B645-6416493078D0}" type="presParOf" srcId="{951B2591-1B0C-4BB0-82B0-B92AAD70B917}" destId="{F9F8ECC2-7B17-48E0-AE55-465B6E52175C}" srcOrd="4" destOrd="0" presId="urn:microsoft.com/office/officeart/2008/layout/LinedList"/>
    <dgm:cxn modelId="{26CA8863-25E5-46F4-B7D0-0E9FF3464BDD}" type="presParOf" srcId="{951B2591-1B0C-4BB0-82B0-B92AAD70B917}" destId="{DAD8FA6A-262D-447E-BA7B-D0E3D786E36B}" srcOrd="5" destOrd="0" presId="urn:microsoft.com/office/officeart/2008/layout/LinedList"/>
    <dgm:cxn modelId="{A4C4C70B-79AE-4DA6-A385-C710D8E2366A}" type="presParOf" srcId="{DAD8FA6A-262D-447E-BA7B-D0E3D786E36B}" destId="{F1C151E6-98F0-4069-AED1-F01726514A0A}" srcOrd="0" destOrd="0" presId="urn:microsoft.com/office/officeart/2008/layout/LinedList"/>
    <dgm:cxn modelId="{C7534A7C-9A5F-4D2A-9DA2-1FC7BE6E0A2E}" type="presParOf" srcId="{DAD8FA6A-262D-447E-BA7B-D0E3D786E36B}" destId="{A095E5E5-AF6E-45CA-BF35-2CA05C54D7CB}" srcOrd="1" destOrd="0" presId="urn:microsoft.com/office/officeart/2008/layout/LinedList"/>
    <dgm:cxn modelId="{0929374D-24AE-4164-8B3F-06EE9517D68C}" type="presParOf" srcId="{951B2591-1B0C-4BB0-82B0-B92AAD70B917}" destId="{8A5A8FA2-127F-45A1-988E-38139BF4E429}" srcOrd="6" destOrd="0" presId="urn:microsoft.com/office/officeart/2008/layout/LinedList"/>
    <dgm:cxn modelId="{8072919F-7403-4937-8CC2-6CDC9E6ED38A}" type="presParOf" srcId="{951B2591-1B0C-4BB0-82B0-B92AAD70B917}" destId="{9890DC54-21A6-4357-900F-EBB229EBB331}" srcOrd="7" destOrd="0" presId="urn:microsoft.com/office/officeart/2008/layout/LinedList"/>
    <dgm:cxn modelId="{8FE94632-C7F5-49ED-A8AF-BC3BF2221707}" type="presParOf" srcId="{9890DC54-21A6-4357-900F-EBB229EBB331}" destId="{8FE7F51E-D7C2-49EF-9C81-BE957647DF73}" srcOrd="0" destOrd="0" presId="urn:microsoft.com/office/officeart/2008/layout/LinedList"/>
    <dgm:cxn modelId="{75C99A45-F746-4E66-B4AA-4486311F517E}" type="presParOf" srcId="{9890DC54-21A6-4357-900F-EBB229EBB331}" destId="{8B9BC47D-4160-46FD-9276-44DB2DB56136}" srcOrd="1" destOrd="0" presId="urn:microsoft.com/office/officeart/2008/layout/LinedList"/>
    <dgm:cxn modelId="{350D8EC5-2EFE-4BB1-BB4D-173409F29B5C}" type="presParOf" srcId="{951B2591-1B0C-4BB0-82B0-B92AAD70B917}" destId="{BF7F867D-FA56-4746-90E6-2F1C93FA1514}" srcOrd="8" destOrd="0" presId="urn:microsoft.com/office/officeart/2008/layout/LinedList"/>
    <dgm:cxn modelId="{008016EE-E462-4D58-9AC8-B19F5C5F925D}" type="presParOf" srcId="{951B2591-1B0C-4BB0-82B0-B92AAD70B917}" destId="{8EA28D27-0E41-4465-B506-4C7A3D3DCE78}" srcOrd="9" destOrd="0" presId="urn:microsoft.com/office/officeart/2008/layout/LinedList"/>
    <dgm:cxn modelId="{5DF7673E-D0C5-4BD6-BD5E-2745E19E0CF1}" type="presParOf" srcId="{8EA28D27-0E41-4465-B506-4C7A3D3DCE78}" destId="{71FC4AF0-3CBB-46C6-8015-0F6DCB1F3AB1}" srcOrd="0" destOrd="0" presId="urn:microsoft.com/office/officeart/2008/layout/LinedList"/>
    <dgm:cxn modelId="{E130B24C-211D-41E1-81E8-28C9FB697DAB}" type="presParOf" srcId="{8EA28D27-0E41-4465-B506-4C7A3D3DCE78}" destId="{CCD71D17-7C12-44E6-8606-09FBD955215A}" srcOrd="1" destOrd="0" presId="urn:microsoft.com/office/officeart/2008/layout/LinedList"/>
    <dgm:cxn modelId="{BC228459-6F91-4026-B583-9829CB6FB4EE}" type="presParOf" srcId="{951B2591-1B0C-4BB0-82B0-B92AAD70B917}" destId="{79FB998B-1E6A-4221-AE09-48811B3A3836}" srcOrd="10" destOrd="0" presId="urn:microsoft.com/office/officeart/2008/layout/LinedList"/>
    <dgm:cxn modelId="{63F2B0BF-779C-4539-A7FE-D60FDFCD4A59}" type="presParOf" srcId="{951B2591-1B0C-4BB0-82B0-B92AAD70B917}" destId="{7E913A21-2ECE-4188-AB27-6012EC21BA7C}" srcOrd="11" destOrd="0" presId="urn:microsoft.com/office/officeart/2008/layout/LinedList"/>
    <dgm:cxn modelId="{D5769B44-66FF-4AFE-B195-19AB732C0EAA}" type="presParOf" srcId="{7E913A21-2ECE-4188-AB27-6012EC21BA7C}" destId="{E23BD280-98CD-4F97-AE2E-7D3E2EFD7C23}" srcOrd="0" destOrd="0" presId="urn:microsoft.com/office/officeart/2008/layout/LinedList"/>
    <dgm:cxn modelId="{271CC3EF-FDAC-4981-BCC2-EE82B492FC0A}" type="presParOf" srcId="{7E913A21-2ECE-4188-AB27-6012EC21BA7C}" destId="{D52A7EFB-A95C-49D9-936C-7814033985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2280C-7A20-42F0-BDF4-9E612C49825D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B125E-5430-4FA8-B63D-B204EC27DAAF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Very little/nothing is produced in modern household</a:t>
          </a:r>
        </a:p>
      </dsp:txBody>
      <dsp:txXfrm>
        <a:off x="0" y="2703"/>
        <a:ext cx="6900512" cy="921789"/>
      </dsp:txXfrm>
    </dsp:sp>
    <dsp:sp modelId="{E32087FB-B000-43FA-8642-0BC79256D1A0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75225-D29D-422E-BBEE-BC673D4DA35D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once-essential child has become an expensive luxury </a:t>
          </a:r>
        </a:p>
      </dsp:txBody>
      <dsp:txXfrm>
        <a:off x="0" y="924492"/>
        <a:ext cx="6900512" cy="921789"/>
      </dsp:txXfrm>
    </dsp:sp>
    <dsp:sp modelId="{27E82BFB-D37B-415F-BAE8-45D3CEBAC50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175B3-7560-4A42-AD71-F25D89644E95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Women no longer dependent on men</a:t>
          </a:r>
        </a:p>
      </dsp:txBody>
      <dsp:txXfrm>
        <a:off x="0" y="1846281"/>
        <a:ext cx="6900512" cy="921789"/>
      </dsp:txXfrm>
    </dsp:sp>
    <dsp:sp modelId="{104FF0AE-E29B-4DCA-8256-C6CEB05F173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3967E-FD04-4468-B28F-1170801B3035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Marriage also becomes a luxury. Nature of marriage contract changes </a:t>
          </a:r>
        </a:p>
      </dsp:txBody>
      <dsp:txXfrm>
        <a:off x="0" y="2768070"/>
        <a:ext cx="6900512" cy="921789"/>
      </dsp:txXfrm>
    </dsp:sp>
    <dsp:sp modelId="{891629C2-93E0-4D0F-B19B-E606168B55A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FA9E7-AAE6-44A2-8B36-0E95BF688639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Traditional sexual morality – including restrictions on same-sex relationships – becomes viewed as old-fashioned and ridiculous </a:t>
          </a:r>
        </a:p>
      </dsp:txBody>
      <dsp:txXfrm>
        <a:off x="0" y="3689859"/>
        <a:ext cx="6900512" cy="921789"/>
      </dsp:txXfrm>
    </dsp:sp>
    <dsp:sp modelId="{12DFFF01-CA51-4A92-9FC6-8A88639AF262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3966A-FC61-4578-B9EA-A199A8A8E3CB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Understanding of gender become fluid</a:t>
          </a:r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24E6-34A8-48C6-A94D-3DBC6EB92C3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E55E6-776E-4CA2-8B1E-D04A40DFD5DE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Sleep</a:t>
          </a:r>
        </a:p>
      </dsp:txBody>
      <dsp:txXfrm>
        <a:off x="0" y="675"/>
        <a:ext cx="6900512" cy="1106957"/>
      </dsp:txXfrm>
    </dsp:sp>
    <dsp:sp modelId="{F352F234-F810-416E-99F4-C72163060986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D930D-DDB1-4294-9404-16F4EA349D3F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Breastfeed</a:t>
          </a:r>
        </a:p>
      </dsp:txBody>
      <dsp:txXfrm>
        <a:off x="0" y="1107633"/>
        <a:ext cx="6900512" cy="1106957"/>
      </dsp:txXfrm>
    </dsp:sp>
    <dsp:sp modelId="{3DFD461B-17D0-473B-A48F-805C312A914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8CE1D-CF92-48DD-B4E6-4FD88200D059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Care for children </a:t>
          </a:r>
        </a:p>
      </dsp:txBody>
      <dsp:txXfrm>
        <a:off x="0" y="2214591"/>
        <a:ext cx="6900512" cy="1106957"/>
      </dsp:txXfrm>
    </dsp:sp>
    <dsp:sp modelId="{86E6E731-8F21-4E75-A9DF-CB8E01DD173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12A6F-C25B-4EEA-A7B5-8BE99E8A861F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Higher cognitive functions, including creativity</a:t>
          </a:r>
        </a:p>
      </dsp:txBody>
      <dsp:txXfrm>
        <a:off x="0" y="3321549"/>
        <a:ext cx="6900512" cy="1106957"/>
      </dsp:txXfrm>
    </dsp:sp>
    <dsp:sp modelId="{CA187DEB-1ACE-43A7-A7DA-DC6B5E28B50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8648B-0B73-497F-B117-3715D07F7556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Spirituality </a:t>
          </a:r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93AEA-C977-4064-BEBF-3C860B5A8148}">
      <dsp:nvSpPr>
        <dsp:cNvPr id="0" name=""/>
        <dsp:cNvSpPr/>
      </dsp:nvSpPr>
      <dsp:spPr>
        <a:xfrm>
          <a:off x="0" y="169860"/>
          <a:ext cx="6900512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For Millennials </a:t>
          </a:r>
          <a:endParaRPr lang="en-US" sz="2400" kern="1200"/>
        </a:p>
      </dsp:txBody>
      <dsp:txXfrm>
        <a:off x="28100" y="197960"/>
        <a:ext cx="6844312" cy="519439"/>
      </dsp:txXfrm>
    </dsp:sp>
    <dsp:sp modelId="{F8067382-53DA-4EEF-8E6F-7E8340D66CED}">
      <dsp:nvSpPr>
        <dsp:cNvPr id="0" name=""/>
        <dsp:cNvSpPr/>
      </dsp:nvSpPr>
      <dsp:spPr>
        <a:xfrm>
          <a:off x="0" y="745500"/>
          <a:ext cx="6900512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 dirty="0"/>
            <a:t>“</a:t>
          </a:r>
          <a:r>
            <a:rPr lang="en-US" sz="1900" kern="1200" dirty="0"/>
            <a:t>Felt judged or misunderstood” was #1 reason, tied with “Did not trust the church leadership” (Indicators of not feeling safe)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LGBT issues is #3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Role of women in the church is #10</a:t>
          </a:r>
        </a:p>
      </dsp:txBody>
      <dsp:txXfrm>
        <a:off x="0" y="745500"/>
        <a:ext cx="6900512" cy="1242000"/>
      </dsp:txXfrm>
    </dsp:sp>
    <dsp:sp modelId="{EF594F2D-B0C6-49ED-B5FE-FE7C55D69EA1}">
      <dsp:nvSpPr>
        <dsp:cNvPr id="0" name=""/>
        <dsp:cNvSpPr/>
      </dsp:nvSpPr>
      <dsp:spPr>
        <a:xfrm>
          <a:off x="0" y="1987500"/>
          <a:ext cx="6900512" cy="57563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For GenX, </a:t>
          </a:r>
          <a:endParaRPr lang="en-US" sz="2400" kern="1200"/>
        </a:p>
      </dsp:txBody>
      <dsp:txXfrm>
        <a:off x="28100" y="2015600"/>
        <a:ext cx="6844312" cy="519439"/>
      </dsp:txXfrm>
    </dsp:sp>
    <dsp:sp modelId="{F6BA672F-C7A7-4D55-8BE0-E7327E2443E6}">
      <dsp:nvSpPr>
        <dsp:cNvPr id="0" name=""/>
        <dsp:cNvSpPr/>
      </dsp:nvSpPr>
      <dsp:spPr>
        <a:xfrm>
          <a:off x="0" y="2563140"/>
          <a:ext cx="6900512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“Felt judged or misunderstood” is #3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LGBT issues is 6</a:t>
          </a:r>
          <a:r>
            <a:rPr lang="en-US" sz="1900" kern="1200" baseline="30000"/>
            <a:t>th</a:t>
          </a:r>
          <a:r>
            <a:rPr lang="en-US" sz="1900" kern="1200"/>
            <a:t> reason for leaving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Role of women in the church is #8</a:t>
          </a:r>
        </a:p>
      </dsp:txBody>
      <dsp:txXfrm>
        <a:off x="0" y="2563140"/>
        <a:ext cx="6900512" cy="993600"/>
      </dsp:txXfrm>
    </dsp:sp>
    <dsp:sp modelId="{C2E84E02-5090-407E-BF9A-F1BDC48A3142}">
      <dsp:nvSpPr>
        <dsp:cNvPr id="0" name=""/>
        <dsp:cNvSpPr/>
      </dsp:nvSpPr>
      <dsp:spPr>
        <a:xfrm>
          <a:off x="0" y="3556740"/>
          <a:ext cx="6900512" cy="57563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For Boomers/Silent generation, </a:t>
          </a:r>
          <a:endParaRPr lang="en-US" sz="2400" kern="1200"/>
        </a:p>
      </dsp:txBody>
      <dsp:txXfrm>
        <a:off x="28100" y="3584840"/>
        <a:ext cx="6844312" cy="519439"/>
      </dsp:txXfrm>
    </dsp:sp>
    <dsp:sp modelId="{9E63FCB8-D2A6-4DCE-9104-059E12BC2A20}">
      <dsp:nvSpPr>
        <dsp:cNvPr id="0" name=""/>
        <dsp:cNvSpPr/>
      </dsp:nvSpPr>
      <dsp:spPr>
        <a:xfrm>
          <a:off x="0" y="4132380"/>
          <a:ext cx="6900512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“Felt judged or misunderstood” is #7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Neither LGBT nor women’s issues are in the top ten  	</a:t>
          </a:r>
        </a:p>
      </dsp:txBody>
      <dsp:txXfrm>
        <a:off x="0" y="4132380"/>
        <a:ext cx="6900512" cy="658260"/>
      </dsp:txXfrm>
    </dsp:sp>
    <dsp:sp modelId="{2014B93F-F00E-43F0-8D5B-8B01F7E4CCD2}">
      <dsp:nvSpPr>
        <dsp:cNvPr id="0" name=""/>
        <dsp:cNvSpPr/>
      </dsp:nvSpPr>
      <dsp:spPr>
        <a:xfrm>
          <a:off x="0" y="4790640"/>
          <a:ext cx="6900512" cy="5756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Reiss 2019</a:t>
          </a:r>
        </a:p>
      </dsp:txBody>
      <dsp:txXfrm>
        <a:off x="28100" y="4818740"/>
        <a:ext cx="6844312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94E50-47F3-4C5A-BD8D-0939B5F95DAE}">
      <dsp:nvSpPr>
        <dsp:cNvPr id="0" name=""/>
        <dsp:cNvSpPr/>
      </dsp:nvSpPr>
      <dsp:spPr>
        <a:xfrm>
          <a:off x="0" y="0"/>
          <a:ext cx="5257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D5E64-C8A6-41FB-85A9-A0605C454D6D}">
      <dsp:nvSpPr>
        <dsp:cNvPr id="0" name=""/>
        <dsp:cNvSpPr/>
      </dsp:nvSpPr>
      <dsp:spPr>
        <a:xfrm>
          <a:off x="0" y="0"/>
          <a:ext cx="5257798" cy="122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Fawn</a:t>
          </a:r>
        </a:p>
      </dsp:txBody>
      <dsp:txXfrm>
        <a:off x="0" y="0"/>
        <a:ext cx="5257798" cy="1222337"/>
      </dsp:txXfrm>
    </dsp:sp>
    <dsp:sp modelId="{751BD4A8-DBB0-43B8-BE1A-334FB489F3AE}">
      <dsp:nvSpPr>
        <dsp:cNvPr id="0" name=""/>
        <dsp:cNvSpPr/>
      </dsp:nvSpPr>
      <dsp:spPr>
        <a:xfrm>
          <a:off x="0" y="1222337"/>
          <a:ext cx="5257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CC9B3-6ECD-4A63-A29E-E0DCE7461236}">
      <dsp:nvSpPr>
        <dsp:cNvPr id="0" name=""/>
        <dsp:cNvSpPr/>
      </dsp:nvSpPr>
      <dsp:spPr>
        <a:xfrm>
          <a:off x="0" y="1222337"/>
          <a:ext cx="5257798" cy="122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Flight</a:t>
          </a:r>
        </a:p>
      </dsp:txBody>
      <dsp:txXfrm>
        <a:off x="0" y="1222337"/>
        <a:ext cx="5257798" cy="1222337"/>
      </dsp:txXfrm>
    </dsp:sp>
    <dsp:sp modelId="{ACE80322-5C39-48F5-9C7D-0E84C796A2AA}">
      <dsp:nvSpPr>
        <dsp:cNvPr id="0" name=""/>
        <dsp:cNvSpPr/>
      </dsp:nvSpPr>
      <dsp:spPr>
        <a:xfrm>
          <a:off x="0" y="2444674"/>
          <a:ext cx="5257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A169E-2015-4EF8-9CD6-5DD0A0E49005}">
      <dsp:nvSpPr>
        <dsp:cNvPr id="0" name=""/>
        <dsp:cNvSpPr/>
      </dsp:nvSpPr>
      <dsp:spPr>
        <a:xfrm>
          <a:off x="0" y="2444674"/>
          <a:ext cx="5257798" cy="122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Fight</a:t>
          </a:r>
        </a:p>
      </dsp:txBody>
      <dsp:txXfrm>
        <a:off x="0" y="2444674"/>
        <a:ext cx="5257798" cy="1222337"/>
      </dsp:txXfrm>
    </dsp:sp>
    <dsp:sp modelId="{F3FC2E62-75DC-4299-9F4F-6CFA6B81B936}">
      <dsp:nvSpPr>
        <dsp:cNvPr id="0" name=""/>
        <dsp:cNvSpPr/>
      </dsp:nvSpPr>
      <dsp:spPr>
        <a:xfrm>
          <a:off x="0" y="3667012"/>
          <a:ext cx="5257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4530F-CCFC-494B-9162-6ACC1DE14EB4}">
      <dsp:nvSpPr>
        <dsp:cNvPr id="0" name=""/>
        <dsp:cNvSpPr/>
      </dsp:nvSpPr>
      <dsp:spPr>
        <a:xfrm>
          <a:off x="0" y="3667012"/>
          <a:ext cx="5257798" cy="122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Freeze</a:t>
          </a:r>
        </a:p>
      </dsp:txBody>
      <dsp:txXfrm>
        <a:off x="0" y="3667012"/>
        <a:ext cx="5257798" cy="1222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433AB-669E-445C-9DBA-FB251FDCBF5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F6F04-B94E-4358-95D5-94AC8BE20605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Chronic Post Traumatic Stress Disorder</a:t>
          </a:r>
        </a:p>
      </dsp:txBody>
      <dsp:txXfrm>
        <a:off x="0" y="2703"/>
        <a:ext cx="6900512" cy="921789"/>
      </dsp:txXfrm>
    </dsp:sp>
    <dsp:sp modelId="{D76F1AEB-9B7F-4225-98DE-6ED4A55E595F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10F02-22AD-4E87-92E2-CA2CCC203A2C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Active trauma</a:t>
          </a:r>
        </a:p>
      </dsp:txBody>
      <dsp:txXfrm>
        <a:off x="0" y="924492"/>
        <a:ext cx="6900512" cy="921789"/>
      </dsp:txXfrm>
    </dsp:sp>
    <dsp:sp modelId="{F9F8ECC2-7B17-48E0-AE55-465B6E52175C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151E6-98F0-4069-AED1-F01726514A0A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Not just a “psychological” problem, but also damages the body</a:t>
          </a:r>
        </a:p>
      </dsp:txBody>
      <dsp:txXfrm>
        <a:off x="0" y="1846281"/>
        <a:ext cx="6900512" cy="921789"/>
      </dsp:txXfrm>
    </dsp:sp>
    <dsp:sp modelId="{8A5A8FA2-127F-45A1-988E-38139BF4E42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7F51E-D7C2-49EF-9C81-BE957647DF73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Become aware of feelings of danger and their causes</a:t>
          </a:r>
        </a:p>
      </dsp:txBody>
      <dsp:txXfrm>
        <a:off x="0" y="2768070"/>
        <a:ext cx="6900512" cy="921789"/>
      </dsp:txXfrm>
    </dsp:sp>
    <dsp:sp modelId="{BF7F867D-FA56-4746-90E6-2F1C93FA151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C4AF0-3CBB-46C6-8015-0F6DCB1F3AB1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Eliminate causes</a:t>
          </a:r>
        </a:p>
      </dsp:txBody>
      <dsp:txXfrm>
        <a:off x="0" y="3689859"/>
        <a:ext cx="6900512" cy="921789"/>
      </dsp:txXfrm>
    </dsp:sp>
    <dsp:sp modelId="{79FB998B-1E6A-4221-AE09-48811B3A3836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BD280-98CD-4F97-AE2E-7D3E2EFD7C23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Trauma-informed therapy</a:t>
          </a:r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77D419-705F-445D-AB4A-3B6B64C8C5D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0A0887-8FEB-495D-B302-9B1293AB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4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the sentence. “Regarding child sexual abuse, the Church has not tolerance for….”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seems fairly benign. How is this aggressive?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anxiety. Depression. Agitation. Perfectionism. Never good enough. </a:t>
            </a:r>
            <a:r>
              <a:rPr lang="en-US" dirty="0" err="1"/>
              <a:t>CPTSD</a:t>
            </a:r>
            <a:r>
              <a:rPr lang="en-US" dirty="0"/>
              <a:t>. Poor 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anxiety. Depression. Agitation. Perfectionism. Never good enough, </a:t>
            </a:r>
            <a:r>
              <a:rPr lang="en-US" dirty="0" err="1"/>
              <a:t>CPTSD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games, social media,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examples of how people protest Church authority.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7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examples of how people protest Church authority.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3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news.gallup.com</a:t>
            </a:r>
            <a:r>
              <a:rPr lang="en-US" dirty="0"/>
              <a:t>/poll/1651/gay-lesbian-</a:t>
            </a:r>
            <a:r>
              <a:rPr lang="en-US" dirty="0" err="1"/>
              <a:t>rights.aspx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3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that on both sides. Obviously, the religious right sees the differences as higher moral issues, but so do the liberal churches – schisms caused by intransigent insistence on everyone accepted new rules than by the position themselves.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97A4-1A1E-4460-9E45-E2AB09FB93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5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6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Evidence that the gap makes people feel unsafe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3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85763-EE16-43B4-A41C-AA697F2C138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Hoarding money. Pushing back on changes. Pushing back on bad PR. Emphasis on the family. Temple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1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the sentence. “Regarding child sexual abuse, the Church has not tolerance for….”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A0887-8FEB-495D-B302-9B1293AB28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1E7C-E38A-3E56-08B9-6C8F7F20D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EE33F-F050-F30F-77F8-94D9E4F87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9506-BA4D-4DF6-8A31-5ADE0893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3CE58-9C47-DB1E-4ECD-DB6AE124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FDAAC-B05B-F44B-E0D6-A68263EA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885E-9684-336A-65AF-A94D93FD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250F9-BA62-430C-C9F7-92CB4408F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8F45-1F9F-9F03-580C-0E6E74EA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8A9C3-2E40-9F08-9C7C-F34D4338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E1624-09B4-61DB-53E7-6067F7D4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2B60C-97D1-119D-8119-1DB21634B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3CE24-8D9B-8AE3-7B62-BE1B1A1DB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1EE99-DB67-DC16-754C-3A5313DD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7662-38DB-97A3-7717-A3EE38CB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7017-E487-34E4-E56F-E1986BF0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6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FB-C72A-4ED5-9559-24D22CE6015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B425-335C-4F03-B008-13B5AD3A2B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2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4619-CB15-9031-3A7A-2F5E14AA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10675-CB88-50B4-E9A7-77FA5CE9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FE95B-37B0-8FC7-1088-17420FBF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2B1C-80E3-D759-AD0B-A70DBC1E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F66B-89E5-7285-D535-2CAFC647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79A3-F836-7493-6FB6-5A7EBC0A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50B22-6AA7-4703-3A89-2312E2BB7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A825-C2F8-9C38-D5C2-3B702B12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5FC8-ACFC-B46F-37BC-BF72955B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65930-D769-C288-1E5E-31F6F9C1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B886-04B0-0D96-CE1B-95B35418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DC439-998F-DDE4-65F2-0D4887FE4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0E453-9178-1A8F-8EE1-9021007D5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9069B-43C3-D4D6-C936-43AF3801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2C990-E2C5-4476-B636-77FDF5A7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B7FCA-FA18-3EB1-3FF3-3DABBC67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EE00-3A19-BE65-E267-1D616DD9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BE361-88AF-830B-B946-E7298C0C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D2E16-1B20-D424-DB6F-30BFB749A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42F4E-F0B6-2FF7-D56E-E9E720DFC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678DE-E143-4B3B-7F20-199B1F51A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E7D1E-6E27-A457-99D0-962C1F32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5BE82-F77C-EB33-401E-84C0E259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DDE92-C44D-94EE-AD66-3895BC18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3FB2-E52A-4895-968C-E936A51B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FD506-98CB-2D22-B6EF-242BC9C6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CE75E-54CB-2EB8-ADE3-475A3D18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E8794-3703-7CC1-4FBF-E3B1E8EE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6E7AE-C966-2D24-0940-DE6168A0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28D0D1-B7B8-331A-7751-CC60452B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6F93C-31DF-371A-70E2-EC04E2C7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D6B4-7FBC-C361-9677-7056C2A1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AF90D-1EBC-750E-AD08-F088BBA9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EA18F-56A1-1159-094F-28DD6ADD6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52B68-E913-E017-D3BB-00C8712A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1F346-51E4-FE3C-E346-B90B2405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46317-42B3-5F24-0B73-C51E25C1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3094-F3A8-513F-2129-3B72A1D8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69F54-AC6C-F30E-C94D-549F5CB85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912ED-5C33-B275-0EB4-981617BBF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63C04-49DC-F9F6-C31D-302E824D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A6DE6-040D-8BFE-A370-7819DE1B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760F8-8CA0-81FA-352A-23D51FD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6983-2178-406E-8164-BFAAB18E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8427A-63DB-D8CF-F9CB-4C709295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ADF25-DDE8-604E-7748-0D68C7D46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BE06-E11C-45C8-8E7B-9942A71FC59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F46B-972C-578D-CACB-6843D57A4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6F2F2-158E-4782-32DB-32AC9796E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71B1-9A85-4EF0-A7EE-6D1063F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.redd.it/lttnh2ioty9b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5F08E-F4F1-DDC5-1768-DCAA144DB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dirty="0"/>
              <a:t>Mormonism – and Mormons -</a:t>
            </a:r>
            <a:r>
              <a:rPr lang="en-US" i="1" dirty="0"/>
              <a:t>In Extremis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26447-87F3-DF4B-CDA7-D337D8F3A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sz="2800" dirty="0"/>
              <a:t>Thorns Along the Covenant Path</a:t>
            </a:r>
          </a:p>
          <a:p>
            <a:endParaRPr lang="en-US" dirty="0"/>
          </a:p>
          <a:p>
            <a:r>
              <a:rPr lang="en-US" i="1" dirty="0"/>
              <a:t>Carrie A. Miles</a:t>
            </a:r>
          </a:p>
          <a:p>
            <a:r>
              <a:rPr lang="en-US" i="1" dirty="0"/>
              <a:t>Presented at 2024 Sunstone Symposium Copyright Carrie A. Miles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B4A4C-B236-F7AE-6251-5D60EDE8E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8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987DE-52AC-4D55-89D6-19286D56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4941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Syncretizing patriarchy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77E2-15C1-4786-A7D6-72F676D9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209443"/>
            <a:ext cx="7563465" cy="22995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GDL viewed as God’s will. This is particularly a problem in Mormon traditions, which teach that God is gendered </a:t>
            </a:r>
          </a:p>
        </p:txBody>
      </p:sp>
    </p:spTree>
    <p:extLst>
      <p:ext uri="{BB962C8B-B14F-4D97-AF65-F5344CB8AC3E}">
        <p14:creationId xmlns:p14="http://schemas.microsoft.com/office/powerpoint/2010/main" val="38162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860F9-985F-B488-52AF-9D0DD88C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Massive social change in GDL since 1800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8D39AF-AC46-0BCF-8383-4A0048C34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9933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4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the growth of the united states&#10;&#10;Description automatically generated">
            <a:extLst>
              <a:ext uri="{FF2B5EF4-FFF2-40B4-BE49-F238E27FC236}">
                <a16:creationId xmlns:a16="http://schemas.microsoft.com/office/drawing/2014/main" id="{30068F39-B9CF-3C9E-147B-9AE6211C1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6185"/>
          <a:stretch/>
        </p:blipFill>
        <p:spPr>
          <a:xfrm>
            <a:off x="1596151" y="479673"/>
            <a:ext cx="8951825" cy="5598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B8747-ABBF-2520-F407-638ABA5AEC72}"/>
              </a:ext>
            </a:extLst>
          </p:cNvPr>
          <p:cNvSpPr txBox="1"/>
          <p:nvPr/>
        </p:nvSpPr>
        <p:spPr>
          <a:xfrm>
            <a:off x="2752418" y="6357968"/>
            <a:ext cx="737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https://www.statista.com/statistics/1037156/crude-birth-rate-us-1800-2020/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38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962D1D-183C-2B75-22EC-FE6D06297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15"/>
          <a:stretch/>
        </p:blipFill>
        <p:spPr bwMode="auto">
          <a:xfrm>
            <a:off x="3114091" y="968023"/>
            <a:ext cx="7913310" cy="50326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A92E6-E64D-A4DB-1EC6-46C6CFC02E3D}"/>
              </a:ext>
            </a:extLst>
          </p:cNvPr>
          <p:cNvSpPr txBox="1"/>
          <p:nvPr/>
        </p:nvSpPr>
        <p:spPr>
          <a:xfrm>
            <a:off x="4543425" y="6244736"/>
            <a:ext cx="206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Pew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3554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D3F4F15F-0F9D-02BF-F723-8BFE76497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" t="11954" r="-466" b="62967"/>
          <a:stretch/>
        </p:blipFill>
        <p:spPr bwMode="auto">
          <a:xfrm>
            <a:off x="1114976" y="775258"/>
            <a:ext cx="10241280" cy="5000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C94C9-2A1F-7EA4-377B-6B9CE91F30F4}"/>
              </a:ext>
            </a:extLst>
          </p:cNvPr>
          <p:cNvSpPr txBox="1"/>
          <p:nvPr/>
        </p:nvSpPr>
        <p:spPr>
          <a:xfrm>
            <a:off x="2845904" y="6012746"/>
            <a:ext cx="650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Pew Research Center 2023</a:t>
            </a:r>
          </a:p>
        </p:txBody>
      </p:sp>
    </p:spTree>
    <p:extLst>
      <p:ext uri="{BB962C8B-B14F-4D97-AF65-F5344CB8AC3E}">
        <p14:creationId xmlns:p14="http://schemas.microsoft.com/office/powerpoint/2010/main" val="222499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graph with a line and a line&#10;&#10;Description automatically generated">
            <a:extLst>
              <a:ext uri="{FF2B5EF4-FFF2-40B4-BE49-F238E27FC236}">
                <a16:creationId xmlns:a16="http://schemas.microsoft.com/office/drawing/2014/main" id="{6A27241E-490C-6D0E-C022-BDB5368F4D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7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B97A3A-2228-8A2B-C68A-5683A225FF26}"/>
              </a:ext>
            </a:extLst>
          </p:cNvPr>
          <p:cNvSpPr txBox="1"/>
          <p:nvPr/>
        </p:nvSpPr>
        <p:spPr>
          <a:xfrm>
            <a:off x="4611327" y="5525732"/>
            <a:ext cx="1730477" cy="688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Gallup 2023</a:t>
            </a:r>
          </a:p>
        </p:txBody>
      </p:sp>
      <p:pic>
        <p:nvPicPr>
          <p:cNvPr id="4" name="Picture 3" descr="A green and white bar chart&#10;&#10;Description automatically generated">
            <a:extLst>
              <a:ext uri="{FF2B5EF4-FFF2-40B4-BE49-F238E27FC236}">
                <a16:creationId xmlns:a16="http://schemas.microsoft.com/office/drawing/2014/main" id="{9001A06B-AD5D-51A9-2EE8-107912392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5461"/>
          <a:stretch/>
        </p:blipFill>
        <p:spPr>
          <a:xfrm>
            <a:off x="2812387" y="753836"/>
            <a:ext cx="6425496" cy="3566160"/>
          </a:xfrm>
          <a:prstGeom prst="rect">
            <a:avLst/>
          </a:prstGeom>
        </p:spPr>
      </p:pic>
      <p:pic>
        <p:nvPicPr>
          <p:cNvPr id="2" name="Picture 1" descr="A green and white bar chart&#10;&#10;Description automatically generated">
            <a:extLst>
              <a:ext uri="{FF2B5EF4-FFF2-40B4-BE49-F238E27FC236}">
                <a16:creationId xmlns:a16="http://schemas.microsoft.com/office/drawing/2014/main" id="{6084D825-FD40-A6F4-7014-55CEAA533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34" r="2" b="9443"/>
          <a:stretch/>
        </p:blipFill>
        <p:spPr>
          <a:xfrm>
            <a:off x="2752276" y="4356761"/>
            <a:ext cx="6492240" cy="12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7755F-CFAC-43CB-1E2B-76EE0410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Percentage of U.S. </a:t>
            </a:r>
            <a:r>
              <a:rPr lang="en-US" sz="4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4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opulation who Identified as LGBTQ+ in 2023</a:t>
            </a:r>
            <a:endParaRPr lang="en-US" sz="4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0EBD-6C24-501D-F274-02B4F86F1D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Population as whole 	7.6%</a:t>
            </a:r>
          </a:p>
          <a:p>
            <a:pPr marL="0" indent="0">
              <a:buNone/>
            </a:pPr>
            <a:endParaRPr lang="en-US" sz="1900" dirty="0"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Generation	Identified as LGBTQ+</a:t>
            </a:r>
          </a:p>
          <a:p>
            <a:pPr marL="0" indent="0">
              <a:buNone/>
            </a:pPr>
            <a:endParaRPr lang="en-US" sz="1900" dirty="0"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Silent			1%	</a:t>
            </a:r>
          </a:p>
          <a:p>
            <a:pPr marL="0" indent="0">
              <a:buNone/>
            </a:pPr>
            <a:r>
              <a:rPr lang="en-US" sz="19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Boomers			2%</a:t>
            </a:r>
          </a:p>
          <a:p>
            <a:pPr marL="0" indent="0">
              <a:buNone/>
            </a:pPr>
            <a:r>
              <a:rPr lang="en-US" sz="19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Gen X			&lt; 5%</a:t>
            </a:r>
          </a:p>
          <a:p>
            <a:pPr marL="0" indent="0">
              <a:buNone/>
            </a:pPr>
            <a:r>
              <a:rPr lang="en-US" sz="19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Millennials             	10%</a:t>
            </a:r>
          </a:p>
          <a:p>
            <a:pPr marL="0" indent="0">
              <a:buNone/>
            </a:pPr>
            <a:r>
              <a:rPr lang="en-US" sz="19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Gen Z adults		22.3%</a:t>
            </a:r>
          </a:p>
          <a:p>
            <a:pPr marL="0" indent="0" algn="r"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		(Jones 2024)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47104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Any sexual institution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741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4000" y="4789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0932" y="5410200"/>
            <a:ext cx="748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No tension when social attitudes and religious teachings coincide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1423" b="-1423"/>
          <a:stretch/>
        </p:blipFill>
        <p:spPr bwMode="auto">
          <a:xfrm flipH="1">
            <a:off x="2590800" y="2590801"/>
            <a:ext cx="661903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786485" y="4495801"/>
            <a:ext cx="6619030" cy="19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2590801"/>
            <a:ext cx="0" cy="192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9566" y="14594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Social norms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9004" y="193955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Religious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teachings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339334" y="32443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Number of people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4800601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27113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Sexual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741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08911" y="6958965"/>
            <a:ext cx="621982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4000" y="5493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0932" y="5410201"/>
            <a:ext cx="748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Tension occurs when the behavior dictated by changed economic need goes in a different direction than traditional religious teachings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1423" b="-1423"/>
          <a:stretch/>
        </p:blipFill>
        <p:spPr bwMode="auto">
          <a:xfrm flipH="1">
            <a:off x="2677370" y="2636838"/>
            <a:ext cx="661903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1423" r="29882" b="-1423"/>
          <a:stretch/>
        </p:blipFill>
        <p:spPr bwMode="auto">
          <a:xfrm flipH="1">
            <a:off x="2786485" y="2636838"/>
            <a:ext cx="436594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786485" y="4495801"/>
            <a:ext cx="6619030" cy="19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2590801"/>
            <a:ext cx="0" cy="192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61130" y="197886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Sexual revolution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9455" y="198120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Traditional sexual norms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57570" y="3096066"/>
            <a:ext cx="220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people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4800601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7782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5F08E-F4F1-DDC5-1768-DCAA144DB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4736590"/>
          </a:xfrm>
        </p:spPr>
        <p:txBody>
          <a:bodyPr>
            <a:normAutofit/>
          </a:bodyPr>
          <a:lstStyle/>
          <a:p>
            <a:r>
              <a:rPr lang="en-US" dirty="0"/>
              <a:t>Do/did you feel uncomfortable going to church or interacting with members?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B4A4C-B236-F7AE-6251-5D60EDE8E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Sexual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741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4000" y="4789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0932" y="5410200"/>
            <a:ext cx="748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Church moves further in conservative direction while economic change continues to push behavior in the opposite</a:t>
            </a:r>
          </a:p>
          <a:p>
            <a:pPr algn="ctr"/>
            <a:r>
              <a:rPr lang="en-US" sz="18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1423" b="-1423"/>
          <a:stretch/>
        </p:blipFill>
        <p:spPr bwMode="auto">
          <a:xfrm flipH="1">
            <a:off x="2677370" y="2636838"/>
            <a:ext cx="661903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1423" r="48073" b="-1423"/>
          <a:stretch/>
        </p:blipFill>
        <p:spPr bwMode="auto">
          <a:xfrm flipH="1">
            <a:off x="2819400" y="2667001"/>
            <a:ext cx="299434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786485" y="4495801"/>
            <a:ext cx="6619030" cy="19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2590801"/>
            <a:ext cx="0" cy="192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49307" y="210952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Hook- up culture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8538" y="2165444"/>
            <a:ext cx="149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Former  shared  norm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57570" y="3096066"/>
            <a:ext cx="220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people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1423" r="29882" b="-1423"/>
          <a:stretch/>
        </p:blipFill>
        <p:spPr bwMode="auto">
          <a:xfrm flipH="1">
            <a:off x="5807935" y="2667001"/>
            <a:ext cx="436594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02271" y="3650230"/>
            <a:ext cx="183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Retrenchment – purity culture</a:t>
            </a:r>
          </a:p>
        </p:txBody>
      </p:sp>
    </p:spTree>
    <p:extLst>
      <p:ext uri="{BB962C8B-B14F-4D97-AF65-F5344CB8AC3E}">
        <p14:creationId xmlns:p14="http://schemas.microsoft.com/office/powerpoint/2010/main" val="391852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48"/>
          <a:stretch/>
        </p:blipFill>
        <p:spPr bwMode="auto">
          <a:xfrm>
            <a:off x="2420932" y="1447801"/>
            <a:ext cx="7350137" cy="31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Little or No Middle 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016" r="11879" b="-1016"/>
          <a:stretch/>
        </p:blipFill>
        <p:spPr bwMode="auto">
          <a:xfrm>
            <a:off x="2708912" y="2514600"/>
            <a:ext cx="453008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4000" y="4789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r="40232"/>
          <a:stretch/>
        </p:blipFill>
        <p:spPr bwMode="auto">
          <a:xfrm>
            <a:off x="6323546" y="2514778"/>
            <a:ext cx="3446468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3528" y="202790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Traditional norms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0"/>
          <a:stretch/>
        </p:blipFill>
        <p:spPr bwMode="auto">
          <a:xfrm>
            <a:off x="2209801" y="2438400"/>
            <a:ext cx="49911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992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New Norms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F2E40-CB71-4316-B7C4-F1B1AF5C5BFC}"/>
              </a:ext>
            </a:extLst>
          </p:cNvPr>
          <p:cNvSpPr txBox="1"/>
          <p:nvPr/>
        </p:nvSpPr>
        <p:spPr>
          <a:xfrm>
            <a:off x="2664176" y="4500102"/>
            <a:ext cx="7350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800" dirty="0"/>
              <a:t>1950s – churches stratified by class</a:t>
            </a:r>
          </a:p>
          <a:p>
            <a:endParaRPr lang="en-US" sz="1800" dirty="0"/>
          </a:p>
          <a:p>
            <a:r>
              <a:rPr lang="en-US" sz="1800" dirty="0"/>
              <a:t>Currently, stratified by politics (Putnam and Campbell)</a:t>
            </a:r>
          </a:p>
        </p:txBody>
      </p:sp>
    </p:spTree>
    <p:extLst>
      <p:ext uri="{BB962C8B-B14F-4D97-AF65-F5344CB8AC3E}">
        <p14:creationId xmlns:p14="http://schemas.microsoft.com/office/powerpoint/2010/main" val="331523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987DE-52AC-4D55-89D6-19286D56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445342"/>
            <a:ext cx="7644627" cy="3982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Syncretism makes it difficult for the syncretized organization to adjust to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77E2-15C1-4786-A7D6-72F676D9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238939"/>
            <a:ext cx="7563465" cy="22995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4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987DE-52AC-4D55-89D6-19286D56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445342"/>
            <a:ext cx="7644627" cy="3982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Syncretism + Change = Growing gap between religious teachings and how people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77E2-15C1-4786-A7D6-72F676D9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238939"/>
            <a:ext cx="7563465" cy="22995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5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82AF-765A-B92E-B559-E9BDCD0C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199719"/>
            <a:ext cx="2752354" cy="2709275"/>
          </a:xfrm>
          <a:prstGeom prst="ellipse">
            <a:avLst/>
          </a:prstGeom>
          <a:solidFill>
            <a:schemeClr val="accent2"/>
          </a:solidFill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the Gap</a:t>
            </a:r>
          </a:p>
        </p:txBody>
      </p:sp>
      <p:pic>
        <p:nvPicPr>
          <p:cNvPr id="1026" name="Picture 2" descr="A graph showing the percentage of women in workforce&#10;&#10;Description automatically generated">
            <a:extLst>
              <a:ext uri="{FF2B5EF4-FFF2-40B4-BE49-F238E27FC236}">
                <a16:creationId xmlns:a16="http://schemas.microsoft.com/office/drawing/2014/main" id="{5742D79A-D18C-B0E5-204E-222A47A79A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527" y="485562"/>
            <a:ext cx="717234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7891E-3817-64A7-E3C5-0538580EB4C7}"/>
              </a:ext>
            </a:extLst>
          </p:cNvPr>
          <p:cNvSpPr txBox="1"/>
          <p:nvPr/>
        </p:nvSpPr>
        <p:spPr>
          <a:xfrm>
            <a:off x="3199987" y="5444283"/>
            <a:ext cx="926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2019, 72.3% of mothers with children under 18 were in the U.S. workforce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D01CF-4962-43AF-9627-63AE9564F0ED}"/>
              </a:ext>
            </a:extLst>
          </p:cNvPr>
          <p:cNvSpPr txBox="1"/>
          <p:nvPr/>
        </p:nvSpPr>
        <p:spPr>
          <a:xfrm>
            <a:off x="1752600" y="5841350"/>
            <a:ext cx="984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percentage of mothers with children under 18 does LDS Church teach should be in the workforce?</a:t>
            </a:r>
          </a:p>
        </p:txBody>
      </p:sp>
    </p:spTree>
    <p:extLst>
      <p:ext uri="{BB962C8B-B14F-4D97-AF65-F5344CB8AC3E}">
        <p14:creationId xmlns:p14="http://schemas.microsoft.com/office/powerpoint/2010/main" val="57363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A9D9-9641-7D0A-B0E1-A4266946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Polyvagal Theory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550C-4656-D9F6-7E23-B3362998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527869"/>
            <a:ext cx="5536397" cy="6148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“The Science of Feeling Safe”</a:t>
            </a:r>
            <a:r>
              <a:rPr lang="en-US" sz="3200" dirty="0"/>
              <a:t> </a:t>
            </a:r>
          </a:p>
          <a:p>
            <a:pPr marL="0" indent="0" algn="ctr">
              <a:buNone/>
            </a:pPr>
            <a:r>
              <a:rPr lang="en-US" sz="3200" dirty="0">
                <a:latin typeface="+mj-lt"/>
              </a:rPr>
              <a:t>Neuroscientist Stephen Porges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All animals, including humans,           constantly monitor the environment for signs of danger versus safety.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“Neuroception”: The subconscious perceptions of whether we are safe or not 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536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33EF0-1FB5-A91C-2A1F-1E5C45D6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509887" cy="5583148"/>
          </a:xfrm>
        </p:spPr>
        <p:txBody>
          <a:bodyPr anchor="ctr">
            <a:normAutofit/>
          </a:bodyPr>
          <a:lstStyle/>
          <a:p>
            <a:r>
              <a:rPr lang="en-US" dirty="0"/>
              <a:t>Many Human Functions Require Neuroceptions of Safety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ECB7C9-F5BF-5FAB-C811-F69C1C020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5795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00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yes of the tiger">
            <a:extLst>
              <a:ext uri="{FF2B5EF4-FFF2-40B4-BE49-F238E27FC236}">
                <a16:creationId xmlns:a16="http://schemas.microsoft.com/office/drawing/2014/main" id="{89F20F98-8E7E-21AF-E6AF-A017B5D5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12" b="553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EFA72-1E50-FB44-2F9C-0F69C2DD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Neuroceptions of Danger</a:t>
            </a:r>
          </a:p>
        </p:txBody>
      </p:sp>
    </p:spTree>
    <p:extLst>
      <p:ext uri="{BB962C8B-B14F-4D97-AF65-F5344CB8AC3E}">
        <p14:creationId xmlns:p14="http://schemas.microsoft.com/office/powerpoint/2010/main" val="94624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A9D9-9641-7D0A-B0E1-A4266946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Danger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550C-4656-D9F6-7E23-B3362998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278194"/>
            <a:ext cx="5536397" cy="5397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When danger is detected, the body automatically goes into fight, flight, freeze, or fawn mode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54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CA0C3-B3DF-D762-EA6B-9843B9B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Impact of Purity Culture – Former Members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68F3-27C5-8DE9-1584-D2120527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000" kern="0" dirty="0">
              <a:effectLst/>
              <a:ea typeface="Times New Roman" panose="02020603050405020304" pitchFamily="18" charset="0"/>
              <a:cs typeface="Noto Sans" panose="020B0502040504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000" kern="0" dirty="0">
                <a:effectLst/>
                <a:ea typeface="Times New Roman" panose="02020603050405020304" pitchFamily="18" charset="0"/>
              </a:rPr>
              <a:t>The therapist helped me see that my worthiness interviews with Mormon bishops were abusive, particularly the interviews where I had to go into detail about my private sexual life and give a play-by-play. At the time, I remember feeling proud that I confessed but also felt so hurt and exposed because of all the detail I was asked to share. And I remember being very uncomfortable whenever I ran into the bishop later: there was a secret he knew about me that was shameful. </a:t>
            </a:r>
            <a:endParaRPr lang="en-US" sz="2000" kern="0" dirty="0">
              <a:ea typeface="Times New Roman" panose="02020603050405020304" pitchFamily="18" charset="0"/>
              <a:cs typeface="Noto Sans" panose="020B0502040504020204" pitchFamily="34" charset="0"/>
            </a:endParaRPr>
          </a:p>
          <a:p>
            <a:pPr fontAlgn="base">
              <a:spcBef>
                <a:spcPts val="0"/>
              </a:spcBef>
            </a:pPr>
            <a:endParaRPr lang="en-US" sz="2000" kern="0" dirty="0">
              <a:effectLst/>
              <a:ea typeface="Times New Roman" panose="02020603050405020304" pitchFamily="18" charset="0"/>
              <a:cs typeface="Noto Sans" panose="020B0502040504020204" pitchFamily="34" charset="0"/>
            </a:endParaRPr>
          </a:p>
          <a:p>
            <a:pPr fontAlgn="base">
              <a:spcBef>
                <a:spcPts val="0"/>
              </a:spcBef>
            </a:pPr>
            <a:endParaRPr lang="en-US" sz="2000" kern="0" dirty="0">
              <a:ea typeface="Times New Roman" panose="02020603050405020304" pitchFamily="18" charset="0"/>
              <a:cs typeface="Noto Sans" panose="020B0502040504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000" kern="0" dirty="0">
                <a:effectLst/>
                <a:ea typeface="Times New Roman" panose="02020603050405020304" pitchFamily="18" charset="0"/>
                <a:cs typeface="Noto Sans" panose="020B0502040504020204" pitchFamily="34" charset="0"/>
              </a:rPr>
              <a:t>I had the least invasive variety (do you watch porn? Often? Do you masturbate? Alright, just don't do it again) and the deep shame from having to tell a middle-aged man I barely know about things that are frankly not his or anyone else's business still affects me. They are </a:t>
            </a:r>
            <a:r>
              <a:rPr lang="en-US" sz="2000" i="1" kern="0" dirty="0">
                <a:effectLst/>
                <a:ea typeface="Times New Roman" panose="02020603050405020304" pitchFamily="18" charset="0"/>
                <a:cs typeface="Noto Sans" panose="020B0502040504020204" pitchFamily="34" charset="0"/>
              </a:rPr>
              <a:t>inherently</a:t>
            </a:r>
            <a:r>
              <a:rPr lang="en-US" sz="2000" kern="0" dirty="0">
                <a:effectLst/>
                <a:ea typeface="Times New Roman" panose="02020603050405020304" pitchFamily="18" charset="0"/>
                <a:cs typeface="Noto Sans" panose="020B0502040504020204" pitchFamily="34" charset="0"/>
              </a:rPr>
              <a:t> abusive.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000" kern="0" dirty="0">
              <a:effectLst/>
              <a:ea typeface="Times New Roman" panose="02020603050405020304" pitchFamily="18" charset="0"/>
              <a:cs typeface="Noto Sans" panose="020B0502040504020204" pitchFamily="34" charset="0"/>
            </a:endParaRPr>
          </a:p>
          <a:p>
            <a:pPr fontAlgn="base">
              <a:spcBef>
                <a:spcPts val="0"/>
              </a:spcBef>
            </a:pPr>
            <a:endParaRPr lang="en-US" sz="2000" kern="0" dirty="0">
              <a:effectLst/>
              <a:ea typeface="Calibri" panose="020F0502020204030204" pitchFamily="34" charset="0"/>
              <a:cs typeface="Noto Sans" panose="020B0502040504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000" kern="0" dirty="0">
                <a:effectLst/>
                <a:ea typeface="Times New Roman" panose="02020603050405020304" pitchFamily="18" charset="0"/>
                <a:cs typeface="Noto Sans" panose="020B0502040504020204" pitchFamily="34" charset="0"/>
              </a:rPr>
              <a:t>15 years later and I'm just now finding my voice when talking to middle aged men...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endParaRPr lang="en-US" sz="1800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869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5F08E-F4F1-DDC5-1768-DCAA144DB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591010"/>
            <a:ext cx="5334930" cy="4885558"/>
          </a:xfrm>
        </p:spPr>
        <p:txBody>
          <a:bodyPr>
            <a:normAutofit/>
          </a:bodyPr>
          <a:lstStyle/>
          <a:p>
            <a:r>
              <a:rPr lang="en-US" dirty="0"/>
              <a:t>Examples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B4A4C-B236-F7AE-6251-5D60EDE8E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27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E052D-4100-4123-6D29-65F3F268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Impact of Emphasis on Marriage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2D46D1-9D34-F5D8-C960-AA4DF65F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381" y="882315"/>
            <a:ext cx="5687372" cy="5294647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kern="1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kern="1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Percentage of LDS in Next Mormons Survey who b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elieve “wholeheartedly in all” LDS teachings    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Married	54%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Single		38%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 algn="r">
              <a:buNone/>
            </a:pPr>
            <a:r>
              <a:rPr lang="en-US" sz="2200" dirty="0"/>
              <a:t>Reiss 2019</a:t>
            </a:r>
          </a:p>
        </p:txBody>
      </p:sp>
    </p:spTree>
    <p:extLst>
      <p:ext uri="{BB962C8B-B14F-4D97-AF65-F5344CB8AC3E}">
        <p14:creationId xmlns:p14="http://schemas.microsoft.com/office/powerpoint/2010/main" val="407036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8E958-ADC7-8AA1-FC7E-BF494AC0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Impact of Emphasis on Marriage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560A-64F6-44D9-00F6-9CC6F6A70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2286000" lvl="5" indent="0">
              <a:buNone/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Currently Married    Never Married</a:t>
            </a:r>
          </a:p>
          <a:p>
            <a:pPr marL="2286000" lvl="5" indent="0">
              <a:buNone/>
            </a:pPr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Currently Mormon	 65%	                 18%</a:t>
            </a:r>
          </a:p>
          <a:p>
            <a:endParaRPr lang="en-US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Former Mormon 	 46%	                 25%</a:t>
            </a:r>
          </a:p>
          <a:p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“Many Mormon singles feel judged or shamed, or express frustration that the church seems to be worshiping the nuclear family instead of Christ.”</a:t>
            </a:r>
          </a:p>
          <a:p>
            <a:pPr marL="0" indent="0">
              <a:buNone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“…single women can experience a crisis of identity in the church because of its constant emphasis on motherhood.” </a:t>
            </a:r>
            <a:endParaRPr lang="en-US" sz="1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 single Mormon woman, recognizing that she would not marry, realized that</a:t>
            </a:r>
            <a:r>
              <a:rPr lang="en-US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“she could not stay in the LDS Church and also hold on to her sense of self-worth.” </a:t>
            </a:r>
          </a:p>
          <a:p>
            <a:pPr marL="0" indent="0">
              <a:buNone/>
            </a:pPr>
            <a:r>
              <a:rPr lang="en-US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Single men viewed as dangerous.</a:t>
            </a:r>
            <a:endParaRPr lang="en-U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r>
              <a:rPr lang="en-US" dirty="0">
                <a:latin typeface="+mj-lt"/>
              </a:rPr>
              <a:t>					Reiss 2019</a:t>
            </a:r>
          </a:p>
        </p:txBody>
      </p:sp>
    </p:spTree>
    <p:extLst>
      <p:ext uri="{BB962C8B-B14F-4D97-AF65-F5344CB8AC3E}">
        <p14:creationId xmlns:p14="http://schemas.microsoft.com/office/powerpoint/2010/main" val="120076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89A70-96FA-C20C-A4DF-98AFA793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Emphasis on Stay-at-Home Motherhood: “Mothers Come Home”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130FE3A-033D-F6E6-F6B0-9CB670501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Originally the talk was given by LDS Apostle Spencer W. Kimball in 1963 quoting a judge calling for mothers to leave the workforce. </a:t>
            </a:r>
          </a:p>
          <a:p>
            <a:endParaRPr lang="en-US" sz="2400" dirty="0"/>
          </a:p>
          <a:p>
            <a:r>
              <a:rPr lang="en-US" sz="2400" dirty="0"/>
              <a:t>Elaborated on in 1977 when Kimball was president of the Church. </a:t>
            </a:r>
          </a:p>
          <a:p>
            <a:endParaRPr lang="en-US" sz="2400" dirty="0"/>
          </a:p>
          <a:p>
            <a:r>
              <a:rPr lang="en-US" sz="2400" dirty="0"/>
              <a:t>As president of the Church, Ezra T. Benson quoted liberally from this talk in 1987.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9811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CE2C63A0-AB9C-923B-5ED9-0BEE13452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t="12645" r="9046" b="16304"/>
          <a:stretch/>
        </p:blipFill>
        <p:spPr>
          <a:xfrm>
            <a:off x="2156788" y="211393"/>
            <a:ext cx="8859954" cy="5943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2B209-CDFB-7C0D-08B5-2A05DCB90CE4}"/>
              </a:ext>
            </a:extLst>
          </p:cNvPr>
          <p:cNvSpPr txBox="1"/>
          <p:nvPr/>
        </p:nvSpPr>
        <p:spPr>
          <a:xfrm>
            <a:off x="3549444" y="613171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2019, 72.3% of mothers with children under 18 were in the U.S. workforce</a:t>
            </a:r>
          </a:p>
        </p:txBody>
      </p:sp>
    </p:spTree>
    <p:extLst>
      <p:ext uri="{BB962C8B-B14F-4D97-AF65-F5344CB8AC3E}">
        <p14:creationId xmlns:p14="http://schemas.microsoft.com/office/powerpoint/2010/main" val="1645373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8E958-ADC7-8AA1-FC7E-BF494AC0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“Mothers, Come Home”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560A-64F6-44D9-00F6-9CC6F6A70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buClr>
                <a:srgbClr val="FFDA90"/>
              </a:buClr>
              <a:buNone/>
            </a:pPr>
            <a:r>
              <a:rPr lang="en-US" sz="2200" dirty="0"/>
              <a:t>Percentage of U.S. mothers in workforce </a:t>
            </a:r>
          </a:p>
          <a:p>
            <a:pPr>
              <a:buClr>
                <a:srgbClr val="FFDA90"/>
              </a:buClr>
            </a:pPr>
            <a:r>
              <a:rPr lang="en-US" sz="2200" dirty="0"/>
              <a:t>1963 – about 21% </a:t>
            </a:r>
          </a:p>
          <a:p>
            <a:pPr>
              <a:buClr>
                <a:srgbClr val="FFDA90"/>
              </a:buClr>
            </a:pPr>
            <a:r>
              <a:rPr lang="en-US" sz="2200" dirty="0"/>
              <a:t>1977 – about 45%</a:t>
            </a:r>
          </a:p>
          <a:p>
            <a:pPr>
              <a:buClr>
                <a:srgbClr val="FFDA90"/>
              </a:buClr>
            </a:pPr>
            <a:r>
              <a:rPr lang="en-US" sz="2200" dirty="0"/>
              <a:t>1987 – about 65%</a:t>
            </a:r>
          </a:p>
          <a:p>
            <a:pPr>
              <a:buClr>
                <a:srgbClr val="FFDA90"/>
              </a:buClr>
            </a:pPr>
            <a:r>
              <a:rPr lang="en-US" sz="2200" dirty="0"/>
              <a:t>2019 – 72.3%</a:t>
            </a:r>
          </a:p>
          <a:p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“Before, I would cry every time I’d hear a Church leader say I should be home with my children. ….[W]hen President Ezra Taft Benson…told mothers to stay home, I felt so guilty and miserable that all I could do was cry.” (Rodriquez 1988).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3796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BBEDA-6314-B258-6D77-A66E9084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 the gap between the socioeconomy and the syncretized position widens, each succeeding generation in patriarchal churches will be more and more stressed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5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/exmormon - Only 1.2% of Americans are Mormons according to a new professional CES study. Lets do some math, 334,233,854 * 0.012 = 4,010,806. Members according to LDS - 6,804,028. Well, that is a difference of 2.8 Million. Have a nice day everybody !!">
            <a:hlinkClick r:id="rId3" tgtFrame="&quot;_blank&quot;"/>
            <a:extLst>
              <a:ext uri="{FF2B5EF4-FFF2-40B4-BE49-F238E27FC236}">
                <a16:creationId xmlns:a16="http://schemas.microsoft.com/office/drawing/2014/main" id="{53E36E93-FDC5-4AA4-D625-D88AC02C4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8" y="0"/>
            <a:ext cx="88371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A4EF2-F002-6D48-E70B-8B0E1242A484}"/>
              </a:ext>
            </a:extLst>
          </p:cNvPr>
          <p:cNvSpPr txBox="1"/>
          <p:nvPr/>
        </p:nvSpPr>
        <p:spPr>
          <a:xfrm>
            <a:off x="10140399" y="3361930"/>
            <a:ext cx="1569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survey found that 1.17% of respondents identify as 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1ABAC-5CF3-B1A2-CAFD-E0AD7689FD63}"/>
              </a:ext>
            </a:extLst>
          </p:cNvPr>
          <p:cNvSpPr txBox="1"/>
          <p:nvPr/>
        </p:nvSpPr>
        <p:spPr>
          <a:xfrm>
            <a:off x="9377270" y="2911150"/>
            <a:ext cx="60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691599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91C63-7D85-A547-C668-7520993EF6AD}"/>
              </a:ext>
            </a:extLst>
          </p:cNvPr>
          <p:cNvSpPr txBox="1"/>
          <p:nvPr/>
        </p:nvSpPr>
        <p:spPr>
          <a:xfrm>
            <a:off x="638881" y="417576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Retention Rate by Age Cohort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Church of Jesus Christ of Latter-day Saints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981A0-23E7-0DBE-27C2-14D1E4DC86C8}"/>
              </a:ext>
            </a:extLst>
          </p:cNvPr>
          <p:cNvSpPr txBox="1"/>
          <p:nvPr/>
        </p:nvSpPr>
        <p:spPr>
          <a:xfrm>
            <a:off x="638881" y="1809541"/>
            <a:ext cx="10909643" cy="68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Reiss 2019</a:t>
            </a:r>
            <a:r>
              <a:rPr lang="en-US" sz="2400" dirty="0"/>
              <a:t>, </a:t>
            </a:r>
            <a:r>
              <a:rPr lang="en-US" sz="2400" dirty="0" err="1"/>
              <a:t>GSS</a:t>
            </a:r>
            <a:r>
              <a:rPr lang="en-US" sz="2400" dirty="0"/>
              <a:t> data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aph of different colored rectangles&#10;&#10;Description automatically generated">
            <a:extLst>
              <a:ext uri="{FF2B5EF4-FFF2-40B4-BE49-F238E27FC236}">
                <a16:creationId xmlns:a16="http://schemas.microsoft.com/office/drawing/2014/main" id="{4203D78E-41FE-C803-D42F-4F9189798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/>
          <a:stretch/>
        </p:blipFill>
        <p:spPr>
          <a:xfrm>
            <a:off x="2624778" y="2633472"/>
            <a:ext cx="6939396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5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163E3-7FD4-190B-AD33-AEE7EA35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Reasons for Leaving the Church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2912E5E-CE0F-D7D6-E3C9-E87F93048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40251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104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D1E7-A25D-0070-50DF-C528EB1CE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31" y="847600"/>
            <a:ext cx="6026468" cy="518940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r>
              <a:rPr lang="en-US" sz="3400" dirty="0"/>
              <a:t>Respond to threat by getting “big and loud”</a:t>
            </a:r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r>
              <a:rPr lang="en-US" sz="3400" dirty="0"/>
              <a:t>Examples?</a:t>
            </a:r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C1316-9D03-511B-FA56-990A5061BCDB}"/>
              </a:ext>
            </a:extLst>
          </p:cNvPr>
          <p:cNvSpPr txBox="1"/>
          <p:nvPr/>
        </p:nvSpPr>
        <p:spPr>
          <a:xfrm>
            <a:off x="1548180" y="2241755"/>
            <a:ext cx="3112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Survival-oriented Institutions</a:t>
            </a:r>
          </a:p>
        </p:txBody>
      </p:sp>
    </p:spTree>
    <p:extLst>
      <p:ext uri="{BB962C8B-B14F-4D97-AF65-F5344CB8AC3E}">
        <p14:creationId xmlns:p14="http://schemas.microsoft.com/office/powerpoint/2010/main" val="41693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A9D9-9641-7D0A-B0E1-A4266946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550C-4656-D9F6-7E23-B3362998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981380"/>
            <a:ext cx="5536397" cy="50752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>
                <a:latin typeface="+mj-lt"/>
              </a:rPr>
              <a:t>LDS religious practice is declining in part because the traditional gendered division of labor (GDL), with which it is syncretized, no longer makes sense in the modern world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+mj-lt"/>
              </a:rPr>
              <a:t>As the gap between the traditional GDL and contemporary socioeconomic demands grows, </a:t>
            </a:r>
          </a:p>
          <a:p>
            <a:pPr lvl="1">
              <a:lnSpc>
                <a:spcPct val="120000"/>
              </a:lnSpc>
            </a:pPr>
            <a:r>
              <a:rPr lang="en-US" sz="9200" dirty="0">
                <a:latin typeface="+mj-lt"/>
              </a:rPr>
              <a:t>Each succeeding generation of members experience more stress. </a:t>
            </a:r>
          </a:p>
          <a:p>
            <a:pPr lvl="1">
              <a:lnSpc>
                <a:spcPct val="120000"/>
              </a:lnSpc>
            </a:pPr>
            <a:r>
              <a:rPr lang="en-US" sz="9200" dirty="0">
                <a:latin typeface="+mj-lt"/>
              </a:rPr>
              <a:t>Church leadership becomes more demanding and aggressive.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9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422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5B65F-C60D-3B8C-95DA-FF17577B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Public relations are fraught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DB28-2BE9-520E-58E1-6664C8626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Criticism or bad PR is threatening -- Responds to criticism with anger</a:t>
            </a:r>
          </a:p>
          <a:p>
            <a:r>
              <a:rPr lang="en-US" sz="2400" dirty="0"/>
              <a:t>The Church has protected sexual abusers, not the victims, because by speaking up, it is the victims that endanger the Church</a:t>
            </a:r>
          </a:p>
          <a:p>
            <a:r>
              <a:rPr lang="en-US" sz="2400" dirty="0"/>
              <a:t>Church statement in response to outcry over child sexual abuse case in Arizona:</a:t>
            </a:r>
          </a:p>
          <a:p>
            <a:pPr marL="0" indent="0">
              <a:buNone/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“The church has issued a strong response because this is a topic where there can be no mincing of words, no hint of apathy and no tolerance for</a:t>
            </a:r>
            <a:endParaRPr lang="en-US" sz="2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52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5B65F-C60D-3B8C-95DA-FF17577B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Public relations are fraught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DB28-2BE9-520E-58E1-6664C8626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257799" cy="543787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Criticism or bad PR is threatening -- Responds to criticism with anger</a:t>
            </a:r>
          </a:p>
          <a:p>
            <a:r>
              <a:rPr lang="en-US" sz="2400" dirty="0"/>
              <a:t>The Church has protected sexual abusers, not the victims, because by speaking up, it is the victims that endanger the Church</a:t>
            </a:r>
          </a:p>
          <a:p>
            <a:r>
              <a:rPr lang="en-US" sz="2400" dirty="0"/>
              <a:t>Church statement in response to outcry over child sexual abuse case in Arizona:</a:t>
            </a:r>
          </a:p>
          <a:p>
            <a:pPr marL="0" indent="0">
              <a:buNone/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“The church has issued a strong response because this is a topic where there can be no mincing of words, no hint of apathy and no tolerance for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any suggestion that we are neglectful or not doing enough on the issue of child abuse.”</a:t>
            </a:r>
            <a:endParaRPr lang="en-US" sz="2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64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4C489-0462-B238-2E6F-9C475D4C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61" y="381935"/>
            <a:ext cx="4735352" cy="5974414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Syncretism = Difficulty Adapting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B98B-044A-7786-DB47-36DCE50A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LDS teachings on “families are forever” fall exactly on the syncretized stress point.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Church cannot accommodate social change because its teachings on sexual institutions are the only tool of control it has left. 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90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Red dot with arrows pointing to it">
            <a:extLst>
              <a:ext uri="{FF2B5EF4-FFF2-40B4-BE49-F238E27FC236}">
                <a16:creationId xmlns:a16="http://schemas.microsoft.com/office/drawing/2014/main" id="{7A876C45-D0E8-2ADE-B5E6-3E53BED6F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70" r="13196" b="-1"/>
          <a:stretch/>
        </p:blipFill>
        <p:spPr>
          <a:xfrm>
            <a:off x="0" y="65324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A7F93-F77C-0644-B670-5ACBBD81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696" y="481781"/>
            <a:ext cx="5725685" cy="5723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i="1" dirty="0">
              <a:latin typeface="+mj-lt"/>
            </a:endParaRP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Emergent Strategy to Maintain Control: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+mj-lt"/>
              </a:rPr>
              <a:t>“Stay on the ‘Covenant Path’”/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“Think Celestial”/ Emphasis on temples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“Staying on the Covenant Path” essentially means to live in conformity to Church authority 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8453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4C489-0462-B238-2E6F-9C475D4C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From Enticing to Threatening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B98B-044A-7786-DB47-36DCE50A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904568"/>
            <a:ext cx="7057858" cy="5272395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+mj-lt"/>
              </a:rPr>
              <a:t>Teachings on “eternal families” and the motto, “Families are forever” were once used to attract and assure members (i.e., signals of safety.)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+mj-lt"/>
              </a:rPr>
              <a:t>Statements made about family in October 2023 General Conference: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+mj-lt"/>
              </a:rPr>
              <a:t>	are more threatening than promising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+mj-lt"/>
              </a:rPr>
              <a:t>	enlists faithful family members to 	police the less-faithful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+mj-lt"/>
              </a:rPr>
              <a:t>	blame members if family members 	leave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79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71AAE-7FB0-A30E-8DB3-E496B883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Summary – The Family Per October 2023 GC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1A5BCB-6119-2ECE-2980-13EE387F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latin typeface="+mj-lt"/>
              </a:rPr>
              <a:t>Even if active members, if parents are not completely compliant, they will lose their children (Godoy)</a:t>
            </a:r>
          </a:p>
          <a:p>
            <a:r>
              <a:rPr lang="en-US" sz="2400" dirty="0">
                <a:latin typeface="+mj-lt"/>
              </a:rPr>
              <a:t>Heterosexual temple marriage is necessary for exaltation (Oaks) (but not sufficient, as…)</a:t>
            </a:r>
          </a:p>
          <a:p>
            <a:r>
              <a:rPr lang="en-US" sz="2400" dirty="0">
                <a:latin typeface="+mj-lt"/>
              </a:rPr>
              <a:t>Exaltation also requires sealing connections to all ancestors and descendants (even if you do not want to be sealed to toxic family) (Christofferson)</a:t>
            </a:r>
          </a:p>
          <a:p>
            <a:r>
              <a:rPr lang="en-US" sz="2400" dirty="0">
                <a:latin typeface="+mj-lt"/>
              </a:rPr>
              <a:t>Those who are not compliant are choosing not to be with families and will be given “telestial” (sexless?) bodies in eternity (Nelson)</a:t>
            </a:r>
          </a:p>
          <a:p>
            <a:r>
              <a:rPr lang="en-US" sz="2400" dirty="0">
                <a:latin typeface="+mj-lt"/>
              </a:rPr>
              <a:t>Non-believers are dangerous/heeding devils. Members must not “take counsel” from them (Nelson)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3336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C25C6-5755-A183-6764-0F88419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Church’s self-defensive responses exacerbates members’ neuroceptions of danger </a:t>
            </a:r>
            <a:b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735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8AFB-493E-BD93-3E22-6FA55E2D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64" y="2077008"/>
            <a:ext cx="2867915" cy="3384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Impact on Individuals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9889-D852-ED47-ADD5-A851A0E3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          </a:t>
            </a:r>
            <a:r>
              <a:rPr lang="en-US" sz="4400" dirty="0"/>
              <a:t>    Examples?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2400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8AFB-493E-BD93-3E22-6FA55E2D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64" y="2077008"/>
            <a:ext cx="2867915" cy="3384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Impact on Individuals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9889-D852-ED47-ADD5-A851A0E3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2184797"/>
            <a:ext cx="5536397" cy="39352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Chronic anxiety</a:t>
            </a:r>
          </a:p>
          <a:p>
            <a:pPr marL="0" indent="0">
              <a:buNone/>
            </a:pPr>
            <a:r>
              <a:rPr lang="en-US" dirty="0"/>
              <a:t>Depression</a:t>
            </a:r>
          </a:p>
          <a:p>
            <a:pPr marL="0" indent="0">
              <a:buNone/>
            </a:pPr>
            <a:r>
              <a:rPr lang="en-US" dirty="0"/>
              <a:t>Agitation</a:t>
            </a:r>
          </a:p>
          <a:p>
            <a:pPr marL="0" indent="0">
              <a:buNone/>
            </a:pPr>
            <a:r>
              <a:rPr lang="en-US" dirty="0"/>
              <a:t>Perfectionism</a:t>
            </a:r>
          </a:p>
          <a:p>
            <a:pPr marL="0" indent="0">
              <a:buNone/>
            </a:pPr>
            <a:r>
              <a:rPr lang="en-US" dirty="0"/>
              <a:t>Feeling of never being good enough</a:t>
            </a:r>
          </a:p>
          <a:p>
            <a:pPr marL="0" indent="0">
              <a:buNone/>
            </a:pPr>
            <a:r>
              <a:rPr lang="en-US" dirty="0"/>
              <a:t>C-PTSD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          </a:t>
            </a:r>
            <a:r>
              <a:rPr lang="en-US" sz="4400" dirty="0"/>
              <a:t>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0395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8AFB-493E-BD93-3E22-6FA55E2D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Neurological Responses to Feeling Unsafe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0EE0E34-61F7-57DC-DDC6-7840F80291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820880"/>
          <a:ext cx="5257799" cy="48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8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A9D9-9641-7D0A-B0E1-A4266946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Ideas to be explained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550C-4656-D9F6-7E23-B3362998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527869"/>
            <a:ext cx="5536397" cy="566645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>
                <a:latin typeface="+mj-lt"/>
              </a:rPr>
              <a:t>Syncretism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+mj-lt"/>
              </a:rPr>
              <a:t>Changes in the gendered division of labor</a:t>
            </a:r>
          </a:p>
          <a:p>
            <a:pPr>
              <a:lnSpc>
                <a:spcPct val="120000"/>
              </a:lnSpc>
            </a:pPr>
            <a:r>
              <a:rPr lang="en-US" sz="9200" dirty="0">
                <a:latin typeface="+mj-lt"/>
              </a:rPr>
              <a:t>Polyvagal theory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644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E6EA5-064B-6A5A-0D94-A2F93480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Fawn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2CCFE-F2D0-1BBF-5464-37B26E9A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“To </a:t>
            </a:r>
            <a:r>
              <a:rPr lang="en-US" sz="2400" b="0" i="0" dirty="0">
                <a:effectLst/>
                <a:highlight>
                  <a:srgbClr val="FFFFFF"/>
                </a:highlight>
              </a:rPr>
              <a:t>to act servilely; cringe and flatter.”</a:t>
            </a:r>
            <a:endParaRPr lang="en-US" sz="2400" dirty="0"/>
          </a:p>
          <a:p>
            <a:r>
              <a:rPr lang="en-US" sz="2400" dirty="0"/>
              <a:t>Individual has learned that protesting, fighting, or fleeing judgment just leads to more abuse.</a:t>
            </a:r>
          </a:p>
          <a:p>
            <a:r>
              <a:rPr lang="en-US" sz="2400" dirty="0">
                <a:highlight>
                  <a:srgbClr val="FFFFFF"/>
                </a:highlight>
              </a:rPr>
              <a:t>Perfectionism/</a:t>
            </a:r>
            <a:r>
              <a:rPr lang="en-US" sz="2400" b="0" i="0" dirty="0">
                <a:effectLst/>
                <a:highlight>
                  <a:srgbClr val="FFFFFF"/>
                </a:highlight>
              </a:rPr>
              <a:t>Scrupulosity – </a:t>
            </a:r>
            <a:r>
              <a:rPr lang="en-US" sz="2400" dirty="0">
                <a:highlight>
                  <a:srgbClr val="FFFFFF"/>
                </a:highlight>
              </a:rPr>
              <a:t>Attempt to relieve anxiety through religious means/obsessions. </a:t>
            </a:r>
          </a:p>
          <a:p>
            <a:r>
              <a:rPr lang="en-US" sz="2400" dirty="0">
                <a:highlight>
                  <a:srgbClr val="FFFFFF"/>
                </a:highlight>
              </a:rPr>
              <a:t>Say “yes” to all requests.</a:t>
            </a:r>
          </a:p>
        </p:txBody>
      </p:sp>
    </p:spTree>
    <p:extLst>
      <p:ext uri="{BB962C8B-B14F-4D97-AF65-F5344CB8AC3E}">
        <p14:creationId xmlns:p14="http://schemas.microsoft.com/office/powerpoint/2010/main" val="2925856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65840-77B1-F90A-F5E1-B6936EBE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A7CE8-28AC-3936-FEE5-2491424EF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Disaffiliation</a:t>
            </a:r>
            <a:r>
              <a:rPr lang="en-US" sz="4000" dirty="0"/>
              <a:t> from Church</a:t>
            </a:r>
          </a:p>
          <a:p>
            <a:pPr marL="0" indent="0" algn="ctr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Alienation from Family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“Escapism”</a:t>
            </a:r>
          </a:p>
          <a:p>
            <a:pPr marL="0" indent="0" algn="ctr">
              <a:buNone/>
            </a:pPr>
            <a:r>
              <a:rPr lang="en-US" sz="4000" dirty="0"/>
              <a:t>Substance Abuse</a:t>
            </a: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35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2BC0C-8327-2172-C647-79CCE4B4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Fight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EEB7E-3B5A-C76D-4834-3D2A7ED0F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Individuals may openly protest Church authority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		or </a:t>
            </a:r>
          </a:p>
          <a:p>
            <a:r>
              <a:rPr lang="en-US" dirty="0">
                <a:latin typeface="+mj-lt"/>
              </a:rPr>
              <a:t>Take the Church’s side and combat those who oppose it</a:t>
            </a:r>
          </a:p>
          <a:p>
            <a:r>
              <a:rPr lang="en-US" dirty="0">
                <a:latin typeface="+mj-lt"/>
              </a:rPr>
              <a:t>Political radicalization</a:t>
            </a:r>
          </a:p>
          <a:p>
            <a:r>
              <a:rPr lang="en-US" dirty="0">
                <a:latin typeface="+mj-lt"/>
              </a:rPr>
              <a:t>Covert aggression</a:t>
            </a:r>
          </a:p>
          <a:p>
            <a:r>
              <a:rPr lang="en-US" dirty="0">
                <a:latin typeface="+mj-lt"/>
              </a:rPr>
              <a:t>Relive stress by striking out at unrelated partners</a:t>
            </a:r>
          </a:p>
        </p:txBody>
      </p:sp>
    </p:spTree>
    <p:extLst>
      <p:ext uri="{BB962C8B-B14F-4D97-AF65-F5344CB8AC3E}">
        <p14:creationId xmlns:p14="http://schemas.microsoft.com/office/powerpoint/2010/main" val="4262927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2BC0C-8327-2172-C647-79CCE4B4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Fight – With Syncretized Patriarchy, d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ifferent for men than for women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EEB7E-3B5A-C76D-4834-3D2A7ED0F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7058"/>
            <a:ext cx="10515600" cy="39397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r>
              <a:rPr lang="en-US" dirty="0">
                <a:latin typeface="+mj-lt"/>
              </a:rPr>
              <a:t>Syncretization of patriarchy = culturally-mandated narcissism, with strong beliefs in male entitlement.</a:t>
            </a:r>
          </a:p>
          <a:p>
            <a:r>
              <a:rPr lang="en-US" dirty="0">
                <a:latin typeface="+mj-lt"/>
              </a:rPr>
              <a:t>“Impotent entitlement” – when people believe they are entitled/obliged to have something .</a:t>
            </a:r>
          </a:p>
          <a:p>
            <a:r>
              <a:rPr lang="en-US" dirty="0">
                <a:latin typeface="+mj-lt"/>
              </a:rPr>
              <a:t>But the things to which they are entitled are also obligations, and if they fail to achieve them, they are failures.</a:t>
            </a:r>
          </a:p>
          <a:p>
            <a:r>
              <a:rPr lang="en-US" dirty="0">
                <a:latin typeface="+mj-lt"/>
              </a:rPr>
              <a:t>Fall into patterns of violence and despair.</a:t>
            </a:r>
          </a:p>
          <a:p>
            <a:r>
              <a:rPr lang="en-US" dirty="0">
                <a:latin typeface="+mj-lt"/>
              </a:rPr>
              <a:t>Vulnerable to addictions and conspiracy theories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03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FEB55-4E7A-3D26-B16B-625E6506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264" y="1233241"/>
            <a:ext cx="2476519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Freeze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792E-4327-2565-8E1E-E0666F0C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54946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Depression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  <a:latin typeface="+mj-lt"/>
              </a:rPr>
              <a:t>“Antidepressant drugs are prescribed in Utah more often than in any other state, at a rate nearly twice the national average.”</a:t>
            </a:r>
          </a:p>
          <a:p>
            <a:pPr marL="457200" lvl="1" indent="0">
              <a:buNone/>
            </a:pPr>
            <a:endParaRPr lang="en-US" b="0" i="0" dirty="0">
              <a:effectLst/>
              <a:highlight>
                <a:srgbClr val="FFFFFF"/>
              </a:highlight>
            </a:endParaRPr>
          </a:p>
          <a:p>
            <a:pPr marL="457200" lvl="1" indent="0">
              <a:buNone/>
            </a:pPr>
            <a:endParaRPr lang="en-US" b="0" i="0" dirty="0">
              <a:effectLst/>
              <a:highlight>
                <a:srgbClr val="FFFFFF"/>
              </a:highlight>
            </a:endParaRPr>
          </a:p>
          <a:p>
            <a:pPr marL="457200" lvl="1" indent="0"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457200" lvl="1" indent="0"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457200" lvl="1" indent="0">
              <a:buNone/>
            </a:pPr>
            <a:endParaRPr lang="en-US" b="0" i="0" dirty="0">
              <a:effectLst/>
              <a:highlight>
                <a:srgbClr val="FFFFFF"/>
              </a:highlight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35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B35BE-F466-F3F7-DC30-704DFA89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Impact of Long-term Exposure to Danger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0705B7-EBD7-817F-E009-DC663D02B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5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9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987DE-52AC-4D55-89D6-19286D56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4941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Syncretism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77E2-15C1-4786-A7D6-72F676D9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209442"/>
            <a:ext cx="7563465" cy="22995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Blending of two or more religious systems or a religious and another cultural system</a:t>
            </a:r>
          </a:p>
        </p:txBody>
      </p:sp>
    </p:spTree>
    <p:extLst>
      <p:ext uri="{BB962C8B-B14F-4D97-AF65-F5344CB8AC3E}">
        <p14:creationId xmlns:p14="http://schemas.microsoft.com/office/powerpoint/2010/main" val="13108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11D3A-F9B6-34E3-D8B7-E3B19545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Voodoo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Truth About Louisiana Voodoo - Country Roads Magazine">
            <a:extLst>
              <a:ext uri="{FF2B5EF4-FFF2-40B4-BE49-F238E27FC236}">
                <a16:creationId xmlns:a16="http://schemas.microsoft.com/office/drawing/2014/main" id="{17574854-66B1-14F7-DD3B-7BFD282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4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5F08E-F4F1-DDC5-1768-DCAA144DB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219" y="959537"/>
            <a:ext cx="10103969" cy="6178684"/>
          </a:xfrm>
        </p:spPr>
        <p:txBody>
          <a:bodyPr>
            <a:noAutofit/>
          </a:bodyPr>
          <a:lstStyle/>
          <a:p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\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2400" b="1" dirty="0"/>
            </a:br>
            <a:b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0AF6C-B67B-4792-329E-CB6431138B78}"/>
              </a:ext>
            </a:extLst>
          </p:cNvPr>
          <p:cNvSpPr txBox="1"/>
          <p:nvPr/>
        </p:nvSpPr>
        <p:spPr>
          <a:xfrm>
            <a:off x="1783993" y="1207913"/>
            <a:ext cx="946051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Gendered (or sexual) division of labor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Cultural practice of certain work being assigned by gender</a:t>
            </a:r>
          </a:p>
          <a:p>
            <a:endParaRPr lang="en-US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I.e., “women’s work” versus “men’s work”</a:t>
            </a:r>
          </a:p>
        </p:txBody>
      </p:sp>
    </p:spTree>
    <p:extLst>
      <p:ext uri="{BB962C8B-B14F-4D97-AF65-F5344CB8AC3E}">
        <p14:creationId xmlns:p14="http://schemas.microsoft.com/office/powerpoint/2010/main" val="9118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12A59-91D8-05E9-35A8-CF306ADA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7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b="1" dirty="0"/>
              <a:t>Traditional Gendered Division of Labor (GDL)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E307-167A-CCEE-3765-43EF5CDB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447869"/>
            <a:ext cx="5916603" cy="60182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Agrarian, subsistence economies require many children as a source of labor and security</a:t>
            </a:r>
          </a:p>
          <a:p>
            <a:r>
              <a:rPr lang="en-US" dirty="0">
                <a:latin typeface="+mj-lt"/>
              </a:rPr>
              <a:t>Physical limitations imposed by pregnancy resulted in the domestic specialization of women</a:t>
            </a:r>
          </a:p>
          <a:p>
            <a:r>
              <a:rPr lang="en-US" dirty="0">
                <a:latin typeface="+mj-lt"/>
              </a:rPr>
              <a:t>Women become subordinate to men</a:t>
            </a:r>
          </a:p>
          <a:p>
            <a:r>
              <a:rPr lang="en-US" dirty="0">
                <a:latin typeface="+mj-lt"/>
              </a:rPr>
              <a:t>Marriage customs/laws protect women in their subordinate role </a:t>
            </a:r>
          </a:p>
          <a:p>
            <a:r>
              <a:rPr lang="en-US" dirty="0">
                <a:latin typeface="+mj-lt"/>
              </a:rPr>
              <a:t>“Old-fashioned” sexual morality  motivates men to marry </a:t>
            </a:r>
          </a:p>
          <a:p>
            <a:r>
              <a:rPr lang="en-US" dirty="0">
                <a:latin typeface="+mj-lt"/>
              </a:rPr>
              <a:t>Only two sexes and few-or-no genders</a:t>
            </a:r>
          </a:p>
          <a:p>
            <a:r>
              <a:rPr lang="en-US" dirty="0">
                <a:latin typeface="+mj-lt"/>
              </a:rPr>
              <a:t>Patriarchy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14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fe7be63-2ee4-4a43-8c2e-b062d4c81f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FBA1DDA54BA49BEB82227439CCF88" ma:contentTypeVersion="15" ma:contentTypeDescription="Create a new document." ma:contentTypeScope="" ma:versionID="9d7e13dde305ef3fa8ac6d3a1eca69a1">
  <xsd:schema xmlns:xsd="http://www.w3.org/2001/XMLSchema" xmlns:xs="http://www.w3.org/2001/XMLSchema" xmlns:p="http://schemas.microsoft.com/office/2006/metadata/properties" xmlns:ns3="4fe7be63-2ee4-4a43-8c2e-b062d4c81fe7" targetNamespace="http://schemas.microsoft.com/office/2006/metadata/properties" ma:root="true" ma:fieldsID="44ccd623d81095689696a700bb9c62d8" ns3:_="">
    <xsd:import namespace="4fe7be63-2ee4-4a43-8c2e-b062d4c81f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7be63-2ee4-4a43-8c2e-b062d4c81f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23015C-6B02-4B7B-B957-DF6BD50B4952}">
  <ds:schemaRefs>
    <ds:schemaRef ds:uri="4fe7be63-2ee4-4a43-8c2e-b062d4c81fe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BFA217-2B68-4155-8C1A-A76AC569A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7be63-2ee4-4a43-8c2e-b062d4c81f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5DF4DF-E885-4368-9785-C709F6AFF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12563</TotalTime>
  <Words>2342</Words>
  <Application>Microsoft Macintosh PowerPoint</Application>
  <PresentationFormat>Widescreen</PresentationFormat>
  <Paragraphs>321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Palatino Linotype</vt:lpstr>
      <vt:lpstr>Times New Roman</vt:lpstr>
      <vt:lpstr>Office Theme</vt:lpstr>
      <vt:lpstr>Mormonism – and Mormons -In Extremis</vt:lpstr>
      <vt:lpstr>Do/did you feel uncomfortable going to church or interacting with members?</vt:lpstr>
      <vt:lpstr>Examples   </vt:lpstr>
      <vt:lpstr>Overview</vt:lpstr>
      <vt:lpstr>Ideas to be explained</vt:lpstr>
      <vt:lpstr>Syncretism </vt:lpstr>
      <vt:lpstr>Voodoo</vt:lpstr>
      <vt:lpstr>                  \                   </vt:lpstr>
      <vt:lpstr>Traditional Gendered Division of Labor (GDL) </vt:lpstr>
      <vt:lpstr>Syncretizing patriarchy </vt:lpstr>
      <vt:lpstr>Massive social change in GDL since 1800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 of U.S. Population who Identified as LGBTQ+ in 2023</vt:lpstr>
      <vt:lpstr>Any sexual institution</vt:lpstr>
      <vt:lpstr>Sexual behavior</vt:lpstr>
      <vt:lpstr>Sexual behavior</vt:lpstr>
      <vt:lpstr>Little or No Middle Ground</vt:lpstr>
      <vt:lpstr>Syncretism makes it difficult for the syncretized organization to adjust to change </vt:lpstr>
      <vt:lpstr>Syncretism + Change = Growing gap between religious teachings and how people live</vt:lpstr>
      <vt:lpstr>Example of the Gap</vt:lpstr>
      <vt:lpstr>Polyvagal Theory</vt:lpstr>
      <vt:lpstr>Many Human Functions Require Neuroceptions of Safety</vt:lpstr>
      <vt:lpstr>Neuroceptions of Danger</vt:lpstr>
      <vt:lpstr>Danger</vt:lpstr>
      <vt:lpstr>Impact of Purity Culture – Former Members </vt:lpstr>
      <vt:lpstr>Impact of Emphasis on Marriage</vt:lpstr>
      <vt:lpstr>Impact of Emphasis on Marriage</vt:lpstr>
      <vt:lpstr> Emphasis on Stay-at-Home Motherhood: “Mothers Come Home” </vt:lpstr>
      <vt:lpstr>PowerPoint Presentation</vt:lpstr>
      <vt:lpstr>“Mothers, Come Home”</vt:lpstr>
      <vt:lpstr>As the gap between the socioeconomy and the syncretized position widens, each succeeding generation in patriarchal churches will be more and more stressed   </vt:lpstr>
      <vt:lpstr>PowerPoint Presentation</vt:lpstr>
      <vt:lpstr>PowerPoint Presentation</vt:lpstr>
      <vt:lpstr>Reasons for Leaving the Church</vt:lpstr>
      <vt:lpstr>PowerPoint Presentation</vt:lpstr>
      <vt:lpstr>Public relations are fraught</vt:lpstr>
      <vt:lpstr>Public relations are fraught</vt:lpstr>
      <vt:lpstr>Syncretism = Difficulty Adapting</vt:lpstr>
      <vt:lpstr>PowerPoint Presentation</vt:lpstr>
      <vt:lpstr>From Enticing to Threatening</vt:lpstr>
      <vt:lpstr>Summary – The Family Per October 2023 GC</vt:lpstr>
      <vt:lpstr>Church’s self-defensive responses exacerbates members’ neuroceptions of danger  </vt:lpstr>
      <vt:lpstr>Impact on Individuals </vt:lpstr>
      <vt:lpstr>Impact on Individuals </vt:lpstr>
      <vt:lpstr>Neurological Responses to Feeling Unsafe</vt:lpstr>
      <vt:lpstr>Fawn</vt:lpstr>
      <vt:lpstr>Flee</vt:lpstr>
      <vt:lpstr>Fight</vt:lpstr>
      <vt:lpstr>Fight – With Syncretized Patriarchy, different for men than for women</vt:lpstr>
      <vt:lpstr>Freeze</vt:lpstr>
      <vt:lpstr>Impact of Long-term Exposure to Danger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Mormonism as a Narcissistic Institution</dc:title>
  <dc:creator>Carrie Miles</dc:creator>
  <cp:lastModifiedBy>Dan Wotherspoon</cp:lastModifiedBy>
  <cp:revision>80</cp:revision>
  <cp:lastPrinted>2024-07-13T22:53:28Z</cp:lastPrinted>
  <dcterms:created xsi:type="dcterms:W3CDTF">2022-06-30T18:50:37Z</dcterms:created>
  <dcterms:modified xsi:type="dcterms:W3CDTF">2025-01-16T01:49:43Z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0x0101001F2FBA1DDA54BA49BEB82227439CCF88</vt:lpwstr>
  </property>
</Properties>
</file>